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62"/>
  </p:notesMasterIdLst>
  <p:sldIdLst>
    <p:sldId id="256" r:id="rId2"/>
    <p:sldId id="259" r:id="rId3"/>
    <p:sldId id="294" r:id="rId4"/>
    <p:sldId id="295" r:id="rId5"/>
    <p:sldId id="297" r:id="rId6"/>
    <p:sldId id="298" r:id="rId7"/>
    <p:sldId id="296" r:id="rId8"/>
    <p:sldId id="299" r:id="rId9"/>
    <p:sldId id="300" r:id="rId10"/>
    <p:sldId id="301" r:id="rId11"/>
    <p:sldId id="302" r:id="rId12"/>
    <p:sldId id="303" r:id="rId13"/>
    <p:sldId id="304" r:id="rId14"/>
    <p:sldId id="305" r:id="rId15"/>
    <p:sldId id="306" r:id="rId16"/>
    <p:sldId id="307" r:id="rId17"/>
    <p:sldId id="308" r:id="rId18"/>
    <p:sldId id="309" r:id="rId19"/>
    <p:sldId id="310" r:id="rId20"/>
    <p:sldId id="311" r:id="rId21"/>
    <p:sldId id="312" r:id="rId22"/>
    <p:sldId id="313" r:id="rId23"/>
    <p:sldId id="314" r:id="rId24"/>
    <p:sldId id="315" r:id="rId25"/>
    <p:sldId id="316" r:id="rId26"/>
    <p:sldId id="317" r:id="rId27"/>
    <p:sldId id="318" r:id="rId28"/>
    <p:sldId id="319" r:id="rId29"/>
    <p:sldId id="320" r:id="rId30"/>
    <p:sldId id="321" r:id="rId31"/>
    <p:sldId id="322" r:id="rId32"/>
    <p:sldId id="323" r:id="rId33"/>
    <p:sldId id="324" r:id="rId34"/>
    <p:sldId id="325" r:id="rId35"/>
    <p:sldId id="326" r:id="rId36"/>
    <p:sldId id="327" r:id="rId37"/>
    <p:sldId id="328" r:id="rId38"/>
    <p:sldId id="330" r:id="rId39"/>
    <p:sldId id="329" r:id="rId40"/>
    <p:sldId id="331" r:id="rId41"/>
    <p:sldId id="332" r:id="rId42"/>
    <p:sldId id="333" r:id="rId43"/>
    <p:sldId id="334" r:id="rId44"/>
    <p:sldId id="335" r:id="rId45"/>
    <p:sldId id="336" r:id="rId46"/>
    <p:sldId id="337" r:id="rId47"/>
    <p:sldId id="338" r:id="rId48"/>
    <p:sldId id="339" r:id="rId49"/>
    <p:sldId id="340" r:id="rId50"/>
    <p:sldId id="341" r:id="rId51"/>
    <p:sldId id="342" r:id="rId52"/>
    <p:sldId id="343" r:id="rId53"/>
    <p:sldId id="344" r:id="rId54"/>
    <p:sldId id="345" r:id="rId55"/>
    <p:sldId id="346" r:id="rId56"/>
    <p:sldId id="347" r:id="rId57"/>
    <p:sldId id="348" r:id="rId58"/>
    <p:sldId id="349" r:id="rId59"/>
    <p:sldId id="350" r:id="rId60"/>
    <p:sldId id="293" r:id="rId6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614" autoAdjust="0"/>
    <p:restoredTop sz="75583" autoAdjust="0"/>
  </p:normalViewPr>
  <p:slideViewPr>
    <p:cSldViewPr>
      <p:cViewPr varScale="1">
        <p:scale>
          <a:sx n="78" d="100"/>
          <a:sy n="78" d="100"/>
        </p:scale>
        <p:origin x="80" y="100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97353C-2671-4BBB-AC1F-14988F73AE8E}" type="datetimeFigureOut">
              <a:rPr lang="en-CA" smtClean="0"/>
              <a:t>2022-04-12</a:t>
            </a:fld>
            <a:endParaRPr lang="en-CA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373B56-4DF1-44DF-8B15-FD0EB1A1F614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8246344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1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7686939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10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0318062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11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6799104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12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0196349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highlight>
                  <a:srgbClr val="C0C0C0"/>
                </a:highlight>
              </a:rPr>
              <a:t>;%PYTHON_HOME%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13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653914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highlight>
                  <a:srgbClr val="C0C0C0"/>
                </a:highlight>
              </a:rPr>
              <a:t>;%PYTHON_HOME%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14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7722594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highlight>
                  <a:srgbClr val="C0C0C0"/>
                </a:highlight>
              </a:rPr>
              <a:t>;%PYTHON_HOME%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15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3166017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https://www.jetbrains.com/pycharm/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16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4577627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https://www.jetbrains.com/pycharm/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17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3769392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18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60192927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err="1"/>
              <a:t>MyDjangoTest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19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2632783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2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16953586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20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19683022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pip install </a:t>
            </a:r>
            <a:r>
              <a:rPr lang="en-US" sz="1200" dirty="0" err="1"/>
              <a:t>django</a:t>
            </a: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21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95305603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22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42052799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err="1"/>
              <a:t>pytz</a:t>
            </a:r>
            <a:r>
              <a:rPr lang="en-US" sz="1200" dirty="0"/>
              <a:t>: time-zone (accurate and cross-platform time calculations) solving the problem of ambiguous time.</a:t>
            </a:r>
          </a:p>
          <a:p>
            <a:r>
              <a:rPr lang="en-US" sz="1200" dirty="0" err="1"/>
              <a:t>asgiref</a:t>
            </a:r>
            <a:r>
              <a:rPr lang="en-US" sz="1200" dirty="0"/>
              <a:t>: </a:t>
            </a:r>
            <a:r>
              <a:rPr lang="en-US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ASGI is a standard for </a:t>
            </a:r>
            <a:r>
              <a:rPr lang="en-US" b="1" i="0" dirty="0">
                <a:solidFill>
                  <a:srgbClr val="BCC0C3"/>
                </a:solidFill>
                <a:effectLst/>
                <a:latin typeface="arial" panose="020B0604020202020204" pitchFamily="34" charset="0"/>
              </a:rPr>
              <a:t>Python</a:t>
            </a:r>
            <a:r>
              <a:rPr lang="en-US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 asynchronous web apps and servers to communicate with each other, and positioned as an asynchronous successor to WSGI.</a:t>
            </a:r>
            <a:endParaRPr lang="en-US" sz="1200" dirty="0"/>
          </a:p>
          <a:p>
            <a:r>
              <a:rPr lang="en-US" sz="1200" dirty="0" err="1"/>
              <a:t>sqlparse</a:t>
            </a:r>
            <a:r>
              <a:rPr lang="en-US" sz="1200" dirty="0"/>
              <a:t> (none-validating </a:t>
            </a:r>
            <a:r>
              <a:rPr lang="en-US" sz="1200" dirty="0" err="1"/>
              <a:t>sql</a:t>
            </a:r>
            <a:r>
              <a:rPr lang="en-US" sz="1200" dirty="0"/>
              <a:t> parser for Python): It provides support for parsing, splitting, and formatting SQL statements.</a:t>
            </a:r>
          </a:p>
          <a:p>
            <a:r>
              <a:rPr lang="en-US" sz="1200" dirty="0"/>
              <a:t>typing-extensions</a:t>
            </a:r>
          </a:p>
          <a:p>
            <a:endParaRPr lang="en-US" sz="1200" dirty="0"/>
          </a:p>
          <a:p>
            <a:r>
              <a:rPr lang="en-US" sz="1200" dirty="0"/>
              <a:t>Installing collected packages: </a:t>
            </a:r>
            <a:r>
              <a:rPr lang="en-US" sz="1200" dirty="0" err="1"/>
              <a:t>pytz</a:t>
            </a:r>
            <a:r>
              <a:rPr lang="en-US" sz="1200" dirty="0"/>
              <a:t>, typing-extensions, </a:t>
            </a:r>
            <a:r>
              <a:rPr lang="en-US" sz="1200" dirty="0" err="1"/>
              <a:t>asgiref</a:t>
            </a:r>
            <a:r>
              <a:rPr lang="en-US" sz="1200" dirty="0"/>
              <a:t>, </a:t>
            </a:r>
            <a:r>
              <a:rPr lang="en-US" sz="1200" dirty="0" err="1"/>
              <a:t>sqlparse</a:t>
            </a:r>
            <a:r>
              <a:rPr lang="en-US" sz="1200" dirty="0"/>
              <a:t>, </a:t>
            </a:r>
            <a:r>
              <a:rPr lang="en-US" sz="1200" dirty="0" err="1"/>
              <a:t>django</a:t>
            </a:r>
            <a:endParaRPr lang="en-US" sz="1200" dirty="0"/>
          </a:p>
          <a:p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23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18773795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python -m </a:t>
            </a:r>
            <a:r>
              <a:rPr lang="en-US" sz="1200" dirty="0" err="1"/>
              <a:t>django</a:t>
            </a:r>
            <a:r>
              <a:rPr lang="en-US" sz="1200" dirty="0"/>
              <a:t> --version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24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000918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err="1"/>
              <a:t>django</a:t>
            </a:r>
            <a:r>
              <a:rPr lang="en-US" sz="1200" dirty="0"/>
              <a:t>-admin </a:t>
            </a:r>
            <a:r>
              <a:rPr lang="en-US" sz="1200" dirty="0" err="1"/>
              <a:t>startproject</a:t>
            </a:r>
            <a:r>
              <a:rPr lang="en-US" sz="1200" dirty="0"/>
              <a:t> DEMOPROJECT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25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41139511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err="1"/>
              <a:t>django</a:t>
            </a:r>
            <a:r>
              <a:rPr lang="en-US" sz="1200" dirty="0"/>
              <a:t>-admin </a:t>
            </a:r>
            <a:r>
              <a:rPr lang="en-US" sz="1200" dirty="0" err="1"/>
              <a:t>startproject</a:t>
            </a:r>
            <a:r>
              <a:rPr lang="en-US" sz="1200" dirty="0"/>
              <a:t> DEMOPROJECT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26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75091443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View </a:t>
            </a:r>
            <a:r>
              <a:rPr lang="en-US" sz="1200" dirty="0">
                <a:sym typeface="Wingdings" panose="05000000000000000000" pitchFamily="2" charset="2"/>
              </a:rPr>
              <a:t> Tool Windows  Terminal</a:t>
            </a: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27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03886407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28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97518597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29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9971464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Interpreted High-level Language </a:t>
            </a:r>
          </a:p>
          <a:p>
            <a:r>
              <a:rPr lang="en-CA" dirty="0"/>
              <a:t>-OOP</a:t>
            </a:r>
          </a:p>
          <a:p>
            <a:r>
              <a:rPr lang="en-CA" dirty="0"/>
              <a:t>-Procedural (sequential) Manner</a:t>
            </a:r>
          </a:p>
          <a:p>
            <a:r>
              <a:rPr lang="en-CA" dirty="0"/>
              <a:t>Dynamic typing &amp; Dynamic binding semantics</a:t>
            </a:r>
          </a:p>
          <a:p>
            <a:endParaRPr lang="en-CA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/>
              <a:t>Web Development: </a:t>
            </a:r>
            <a:r>
              <a:rPr lang="en-US" sz="1200" dirty="0"/>
              <a:t>Task of web developing websites that can be hosted by internet.</a:t>
            </a:r>
          </a:p>
          <a:p>
            <a:r>
              <a:rPr lang="en-CA" dirty="0"/>
              <a:t>It varies from a simple page to complex websites.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3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40255216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30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19453042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cd DEMOPROJECT</a:t>
            </a:r>
          </a:p>
          <a:p>
            <a:r>
              <a:rPr lang="en-US" sz="1200" dirty="0"/>
              <a:t>python manage.py </a:t>
            </a:r>
            <a:r>
              <a:rPr lang="en-US" sz="1200" dirty="0" err="1"/>
              <a:t>runserver</a:t>
            </a:r>
            <a:endParaRPr lang="en-US" sz="1200" dirty="0"/>
          </a:p>
          <a:p>
            <a:endParaRPr lang="en-US" sz="1200" dirty="0"/>
          </a:p>
          <a:p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31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70117948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32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40433488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python manage.py </a:t>
            </a:r>
            <a:r>
              <a:rPr lang="en-US" sz="1200" dirty="0" err="1"/>
              <a:t>startapp</a:t>
            </a:r>
            <a:r>
              <a:rPr lang="en-US" sz="1200" dirty="0"/>
              <a:t> DEMOAPP</a:t>
            </a:r>
          </a:p>
          <a:p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33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2567187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CC7832"/>
                </a:solidFill>
                <a:effectLst/>
              </a:rPr>
              <a:t>from </a:t>
            </a:r>
            <a:r>
              <a:rPr lang="en-US" dirty="0" err="1"/>
              <a:t>django.http</a:t>
            </a:r>
            <a:r>
              <a:rPr lang="en-US" dirty="0"/>
              <a:t> </a:t>
            </a:r>
            <a:r>
              <a:rPr lang="en-US" dirty="0">
                <a:solidFill>
                  <a:srgbClr val="CC7832"/>
                </a:solidFill>
                <a:effectLst/>
              </a:rPr>
              <a:t>import </a:t>
            </a:r>
            <a:r>
              <a:rPr lang="en-US" dirty="0" err="1"/>
              <a:t>HttpResponse</a:t>
            </a:r>
            <a:br>
              <a:rPr lang="en-US" dirty="0"/>
            </a:br>
            <a:endParaRPr lang="en-US" dirty="0"/>
          </a:p>
          <a:p>
            <a:r>
              <a:rPr lang="en-US" dirty="0">
                <a:solidFill>
                  <a:srgbClr val="CC7832"/>
                </a:solidFill>
                <a:effectLst/>
              </a:rPr>
              <a:t>def </a:t>
            </a:r>
            <a:r>
              <a:rPr lang="en-US" dirty="0">
                <a:solidFill>
                  <a:srgbClr val="FFC66D"/>
                </a:solidFill>
                <a:effectLst/>
              </a:rPr>
              <a:t>hi</a:t>
            </a:r>
            <a:r>
              <a:rPr lang="en-US" dirty="0"/>
              <a:t>(</a:t>
            </a:r>
            <a:r>
              <a:rPr lang="en-US" dirty="0">
                <a:solidFill>
                  <a:srgbClr val="72737A"/>
                </a:solidFill>
                <a:effectLst/>
              </a:rPr>
              <a:t>request</a:t>
            </a:r>
            <a:r>
              <a:rPr lang="en-US" dirty="0"/>
              <a:t>):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>
                <a:solidFill>
                  <a:srgbClr val="CC7832"/>
                </a:solidFill>
                <a:effectLst/>
              </a:rPr>
              <a:t>return </a:t>
            </a:r>
            <a:r>
              <a:rPr lang="en-US" dirty="0" err="1"/>
              <a:t>HttpResponse</a:t>
            </a:r>
            <a:r>
              <a:rPr lang="en-US" dirty="0"/>
              <a:t>(</a:t>
            </a:r>
            <a:r>
              <a:rPr lang="en-US" dirty="0">
                <a:solidFill>
                  <a:srgbClr val="6A8759"/>
                </a:solidFill>
                <a:effectLst/>
              </a:rPr>
              <a:t>'&lt;h1&gt;This is my Home Page&lt;/h1&gt;’</a:t>
            </a:r>
            <a:r>
              <a:rPr lang="en-US" dirty="0"/>
              <a:t>)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sym typeface="Wingdings" panose="05000000000000000000" pitchFamily="2" charset="2"/>
              </a:rPr>
              <a:t> </a:t>
            </a:r>
            <a:r>
              <a:rPr lang="en-US" dirty="0">
                <a:solidFill>
                  <a:srgbClr val="CC7832"/>
                </a:solidFill>
                <a:effectLst/>
              </a:rPr>
              <a:t>from </a:t>
            </a:r>
            <a:r>
              <a:rPr lang="en-US" dirty="0" err="1"/>
              <a:t>django.shortcuts</a:t>
            </a:r>
            <a:r>
              <a:rPr lang="en-US" dirty="0"/>
              <a:t> </a:t>
            </a:r>
            <a:r>
              <a:rPr lang="en-US" dirty="0">
                <a:solidFill>
                  <a:srgbClr val="CC7832"/>
                </a:solidFill>
                <a:effectLst/>
              </a:rPr>
              <a:t>import </a:t>
            </a:r>
            <a:r>
              <a:rPr lang="en-US" dirty="0"/>
              <a:t>render</a:t>
            </a:r>
          </a:p>
          <a:p>
            <a:r>
              <a:rPr lang="en-US" dirty="0"/>
              <a:t>is not highlighted, because we have not used render so far.</a:t>
            </a:r>
            <a:br>
              <a:rPr lang="en-US" dirty="0"/>
            </a:b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34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78551855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35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79715535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36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0759890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37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93935299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CC7832"/>
                </a:solidFill>
                <a:effectLst/>
              </a:rPr>
              <a:t>from </a:t>
            </a:r>
            <a:r>
              <a:rPr lang="en-US" dirty="0" err="1"/>
              <a:t>django.urls</a:t>
            </a:r>
            <a:r>
              <a:rPr lang="en-US" dirty="0"/>
              <a:t> </a:t>
            </a:r>
            <a:r>
              <a:rPr lang="en-US" dirty="0">
                <a:solidFill>
                  <a:srgbClr val="CC7832"/>
                </a:solidFill>
                <a:effectLst/>
              </a:rPr>
              <a:t>import </a:t>
            </a:r>
            <a:r>
              <a:rPr lang="en-US" dirty="0"/>
              <a:t>path</a:t>
            </a:r>
            <a:br>
              <a:rPr lang="en-US" dirty="0"/>
            </a:br>
            <a:br>
              <a:rPr lang="en-US" dirty="0"/>
            </a:br>
            <a:r>
              <a:rPr lang="en-US" dirty="0" err="1"/>
              <a:t>urlpatterns</a:t>
            </a:r>
            <a:r>
              <a:rPr lang="en-US" dirty="0"/>
              <a:t> = [</a:t>
            </a:r>
            <a:br>
              <a:rPr lang="en-US" dirty="0"/>
            </a:br>
            <a:r>
              <a:rPr lang="en-US" dirty="0"/>
              <a:t>    path(</a:t>
            </a:r>
            <a:r>
              <a:rPr lang="en-US" dirty="0">
                <a:solidFill>
                  <a:srgbClr val="6A8759"/>
                </a:solidFill>
                <a:effectLst/>
              </a:rPr>
              <a:t>'admin/'</a:t>
            </a:r>
            <a:r>
              <a:rPr lang="en-US" dirty="0">
                <a:solidFill>
                  <a:srgbClr val="CC7832"/>
                </a:solidFill>
                <a:effectLst/>
              </a:rPr>
              <a:t>, </a:t>
            </a:r>
            <a:r>
              <a:rPr lang="en-US" dirty="0" err="1"/>
              <a:t>admin.site.urls</a:t>
            </a:r>
            <a:r>
              <a:rPr lang="en-US" dirty="0"/>
              <a:t>)</a:t>
            </a:r>
            <a:r>
              <a:rPr lang="en-US" dirty="0">
                <a:solidFill>
                  <a:srgbClr val="CC7832"/>
                </a:solidFill>
                <a:effectLst/>
              </a:rPr>
              <a:t>,</a:t>
            </a:r>
            <a:br>
              <a:rPr lang="en-US" dirty="0">
                <a:solidFill>
                  <a:srgbClr val="CC7832"/>
                </a:solidFill>
                <a:effectLst/>
              </a:rPr>
            </a:br>
            <a:r>
              <a:rPr lang="en-US" dirty="0"/>
              <a:t>]</a:t>
            </a: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38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50552626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CC7832"/>
                </a:solidFill>
                <a:effectLst/>
              </a:rPr>
              <a:t>from </a:t>
            </a:r>
            <a:r>
              <a:rPr lang="en-US" dirty="0" err="1"/>
              <a:t>django.urls</a:t>
            </a:r>
            <a:r>
              <a:rPr lang="en-US" dirty="0"/>
              <a:t> </a:t>
            </a:r>
            <a:r>
              <a:rPr lang="en-US" dirty="0">
                <a:solidFill>
                  <a:srgbClr val="CC7832"/>
                </a:solidFill>
                <a:effectLst/>
              </a:rPr>
              <a:t>import </a:t>
            </a:r>
            <a:r>
              <a:rPr lang="en-US" dirty="0"/>
              <a:t>path</a:t>
            </a:r>
            <a:br>
              <a:rPr lang="en-US" dirty="0"/>
            </a:br>
            <a:r>
              <a:rPr lang="en-US" dirty="0">
                <a:solidFill>
                  <a:srgbClr val="CC7832"/>
                </a:solidFill>
                <a:effectLst/>
              </a:rPr>
              <a:t>from </a:t>
            </a:r>
            <a:r>
              <a:rPr lang="en-US" dirty="0"/>
              <a:t>. </a:t>
            </a:r>
            <a:r>
              <a:rPr lang="en-US" dirty="0">
                <a:solidFill>
                  <a:srgbClr val="CC7832"/>
                </a:solidFill>
                <a:effectLst/>
              </a:rPr>
              <a:t>import </a:t>
            </a:r>
            <a:r>
              <a:rPr lang="en-US" dirty="0"/>
              <a:t>views</a:t>
            </a:r>
            <a:br>
              <a:rPr lang="en-US" dirty="0"/>
            </a:br>
            <a:br>
              <a:rPr lang="en-US" dirty="0"/>
            </a:br>
            <a:r>
              <a:rPr lang="en-US" dirty="0" err="1"/>
              <a:t>urlpatterns</a:t>
            </a:r>
            <a:r>
              <a:rPr lang="en-US" dirty="0"/>
              <a:t> = [</a:t>
            </a:r>
            <a:br>
              <a:rPr lang="en-US" dirty="0"/>
            </a:br>
            <a:r>
              <a:rPr lang="en-US" dirty="0"/>
              <a:t>    path(</a:t>
            </a:r>
            <a:r>
              <a:rPr lang="en-US" dirty="0">
                <a:solidFill>
                  <a:srgbClr val="6A8759"/>
                </a:solidFill>
                <a:effectLst/>
              </a:rPr>
              <a:t>''</a:t>
            </a:r>
            <a:r>
              <a:rPr lang="en-US" dirty="0">
                <a:solidFill>
                  <a:srgbClr val="CC7832"/>
                </a:solidFill>
                <a:effectLst/>
              </a:rPr>
              <a:t>, </a:t>
            </a:r>
            <a:r>
              <a:rPr lang="en-US" dirty="0" err="1"/>
              <a:t>views.hi</a:t>
            </a:r>
            <a:r>
              <a:rPr lang="en-US" dirty="0">
                <a:solidFill>
                  <a:srgbClr val="CC7832"/>
                </a:solidFill>
                <a:effectLst/>
              </a:rPr>
              <a:t>, </a:t>
            </a:r>
            <a:r>
              <a:rPr lang="en-US" dirty="0">
                <a:solidFill>
                  <a:srgbClr val="AA4926"/>
                </a:solidFill>
                <a:effectLst/>
              </a:rPr>
              <a:t>name</a:t>
            </a:r>
            <a:r>
              <a:rPr lang="en-US" dirty="0"/>
              <a:t>=</a:t>
            </a:r>
            <a:r>
              <a:rPr lang="en-US" dirty="0">
                <a:solidFill>
                  <a:srgbClr val="6A8759"/>
                </a:solidFill>
                <a:effectLst/>
              </a:rPr>
              <a:t>'home-page'</a:t>
            </a:r>
            <a:r>
              <a:rPr lang="en-US" dirty="0"/>
              <a:t>)</a:t>
            </a:r>
            <a:r>
              <a:rPr lang="en-US" dirty="0">
                <a:solidFill>
                  <a:srgbClr val="CC7832"/>
                </a:solidFill>
                <a:effectLst/>
              </a:rPr>
              <a:t>,</a:t>
            </a:r>
            <a:br>
              <a:rPr lang="en-US" dirty="0">
                <a:solidFill>
                  <a:srgbClr val="CC7832"/>
                </a:solidFill>
                <a:effectLst/>
              </a:rPr>
            </a:br>
            <a:r>
              <a:rPr lang="en-US" dirty="0"/>
              <a:t>]</a:t>
            </a: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39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63548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/>
              <a:t>1- Python allows you to </a:t>
            </a:r>
            <a:r>
              <a:rPr lang="en-CA" b="1" dirty="0"/>
              <a:t>Build applications dynamically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/>
              <a:t>2- Grants you to build multi-protocol network application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/>
              <a:t>3 &amp; 4- Python is </a:t>
            </a:r>
            <a:r>
              <a:rPr lang="en-CA" b="1" dirty="0"/>
              <a:t>Flexible</a:t>
            </a:r>
            <a:r>
              <a:rPr lang="en-CA" dirty="0"/>
              <a:t>, &amp; </a:t>
            </a:r>
            <a:r>
              <a:rPr lang="en-CA" b="1" dirty="0"/>
              <a:t>easy to use language</a:t>
            </a:r>
            <a:r>
              <a:rPr lang="en-CA" dirty="0"/>
              <a:t>, and </a:t>
            </a:r>
            <a:r>
              <a:rPr lang="en-CA" b="1" dirty="0"/>
              <a:t>provides quick processing environment</a:t>
            </a:r>
            <a:r>
              <a:rPr lang="en-CA" dirty="0"/>
              <a:t>, and it contains many </a:t>
            </a:r>
            <a:r>
              <a:rPr lang="en-CA" b="1" dirty="0"/>
              <a:t>libraries</a:t>
            </a:r>
            <a:r>
              <a:rPr lang="en-CA" dirty="0"/>
              <a:t>. These are some of the features that make Python an attractive option for every applications, including Web Development.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4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82979684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CC7832"/>
                </a:solidFill>
                <a:effectLst/>
              </a:rPr>
              <a:t>from </a:t>
            </a:r>
            <a:r>
              <a:rPr lang="en-US" dirty="0" err="1"/>
              <a:t>django.contrib</a:t>
            </a:r>
            <a:r>
              <a:rPr lang="en-US" dirty="0"/>
              <a:t> </a:t>
            </a:r>
            <a:r>
              <a:rPr lang="en-US" dirty="0">
                <a:solidFill>
                  <a:srgbClr val="CC7832"/>
                </a:solidFill>
                <a:effectLst/>
              </a:rPr>
              <a:t>import </a:t>
            </a:r>
            <a:r>
              <a:rPr lang="en-US" dirty="0"/>
              <a:t>admin</a:t>
            </a:r>
            <a:br>
              <a:rPr lang="en-US" dirty="0"/>
            </a:br>
            <a:r>
              <a:rPr lang="en-US" dirty="0">
                <a:solidFill>
                  <a:srgbClr val="CC7832"/>
                </a:solidFill>
                <a:effectLst/>
              </a:rPr>
              <a:t>from </a:t>
            </a:r>
            <a:r>
              <a:rPr lang="en-US" dirty="0" err="1"/>
              <a:t>django.urls</a:t>
            </a:r>
            <a:r>
              <a:rPr lang="en-US" dirty="0"/>
              <a:t> </a:t>
            </a:r>
            <a:r>
              <a:rPr lang="en-US" dirty="0">
                <a:solidFill>
                  <a:srgbClr val="CC7832"/>
                </a:solidFill>
                <a:effectLst/>
              </a:rPr>
              <a:t>import </a:t>
            </a:r>
            <a:r>
              <a:rPr lang="en-US" dirty="0"/>
              <a:t>path</a:t>
            </a:r>
            <a:r>
              <a:rPr lang="en-US" dirty="0">
                <a:solidFill>
                  <a:srgbClr val="CC7832"/>
                </a:solidFill>
                <a:effectLst/>
              </a:rPr>
              <a:t>, </a:t>
            </a:r>
            <a:r>
              <a:rPr lang="en-US" dirty="0"/>
              <a:t>include</a:t>
            </a:r>
            <a:br>
              <a:rPr lang="en-US" dirty="0"/>
            </a:br>
            <a:br>
              <a:rPr lang="en-US" dirty="0"/>
            </a:br>
            <a:r>
              <a:rPr lang="en-US" dirty="0" err="1"/>
              <a:t>urlpatterns</a:t>
            </a:r>
            <a:r>
              <a:rPr lang="en-US" dirty="0"/>
              <a:t> = [</a:t>
            </a:r>
            <a:br>
              <a:rPr lang="en-US" dirty="0"/>
            </a:br>
            <a:r>
              <a:rPr lang="en-US" dirty="0"/>
              <a:t>    path(</a:t>
            </a:r>
            <a:r>
              <a:rPr lang="en-US" dirty="0">
                <a:solidFill>
                  <a:srgbClr val="6A8759"/>
                </a:solidFill>
                <a:effectLst/>
              </a:rPr>
              <a:t>'admin/'</a:t>
            </a:r>
            <a:r>
              <a:rPr lang="en-US" dirty="0">
                <a:solidFill>
                  <a:srgbClr val="CC7832"/>
                </a:solidFill>
                <a:effectLst/>
              </a:rPr>
              <a:t>, </a:t>
            </a:r>
            <a:r>
              <a:rPr lang="en-US" dirty="0" err="1"/>
              <a:t>admin.site.urls</a:t>
            </a:r>
            <a:r>
              <a:rPr lang="en-US" dirty="0"/>
              <a:t>)</a:t>
            </a:r>
            <a:r>
              <a:rPr lang="en-US" dirty="0">
                <a:solidFill>
                  <a:srgbClr val="CC7832"/>
                </a:solidFill>
                <a:effectLst/>
              </a:rPr>
              <a:t>,</a:t>
            </a:r>
            <a:br>
              <a:rPr lang="en-US" dirty="0">
                <a:solidFill>
                  <a:srgbClr val="CC7832"/>
                </a:solidFill>
                <a:effectLst/>
              </a:rPr>
            </a:br>
            <a:r>
              <a:rPr lang="en-US" dirty="0">
                <a:solidFill>
                  <a:srgbClr val="CC7832"/>
                </a:solidFill>
                <a:effectLst/>
              </a:rPr>
              <a:t>    </a:t>
            </a:r>
            <a:r>
              <a:rPr lang="en-US" dirty="0"/>
              <a:t>path(</a:t>
            </a:r>
            <a:r>
              <a:rPr lang="en-US" dirty="0">
                <a:solidFill>
                  <a:srgbClr val="6A8759"/>
                </a:solidFill>
                <a:effectLst/>
              </a:rPr>
              <a:t>''</a:t>
            </a:r>
            <a:r>
              <a:rPr lang="en-US" dirty="0">
                <a:solidFill>
                  <a:srgbClr val="CC7832"/>
                </a:solidFill>
                <a:effectLst/>
              </a:rPr>
              <a:t>, </a:t>
            </a:r>
            <a:r>
              <a:rPr lang="en-US" dirty="0"/>
              <a:t>include(</a:t>
            </a:r>
            <a:r>
              <a:rPr lang="en-US" dirty="0">
                <a:solidFill>
                  <a:srgbClr val="6A8759"/>
                </a:solidFill>
                <a:effectLst/>
              </a:rPr>
              <a:t>'</a:t>
            </a:r>
            <a:r>
              <a:rPr lang="en-US" dirty="0" err="1">
                <a:solidFill>
                  <a:srgbClr val="6A8759"/>
                </a:solidFill>
                <a:effectLst/>
              </a:rPr>
              <a:t>DEMOAPP.urls</a:t>
            </a:r>
            <a:r>
              <a:rPr lang="en-US" dirty="0">
                <a:solidFill>
                  <a:srgbClr val="6A8759"/>
                </a:solidFill>
                <a:effectLst/>
              </a:rPr>
              <a:t>'</a:t>
            </a:r>
            <a:r>
              <a:rPr lang="en-US" dirty="0"/>
              <a:t>))</a:t>
            </a:r>
            <a:r>
              <a:rPr lang="en-US" dirty="0">
                <a:solidFill>
                  <a:srgbClr val="CC7832"/>
                </a:solidFill>
                <a:effectLst/>
              </a:rPr>
              <a:t>,</a:t>
            </a:r>
            <a:br>
              <a:rPr lang="en-US" dirty="0">
                <a:solidFill>
                  <a:srgbClr val="CC7832"/>
                </a:solidFill>
                <a:effectLst/>
              </a:rPr>
            </a:br>
            <a:r>
              <a:rPr lang="en-US" dirty="0"/>
              <a:t>]</a:t>
            </a: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40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49035018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python manage.py </a:t>
            </a:r>
            <a:r>
              <a:rPr lang="en-US" sz="1200" dirty="0" err="1"/>
              <a:t>runserver</a:t>
            </a: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41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33177044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42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72340593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43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34482925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44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61872931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45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99329835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E8BF6A"/>
                </a:solidFill>
                <a:effectLst/>
              </a:rPr>
              <a:t>&lt;!DOCTYPE </a:t>
            </a:r>
            <a:r>
              <a:rPr lang="en-US" dirty="0">
                <a:solidFill>
                  <a:srgbClr val="BABABA"/>
                </a:solidFill>
                <a:effectLst/>
              </a:rPr>
              <a:t>html</a:t>
            </a:r>
            <a:r>
              <a:rPr lang="en-US" dirty="0">
                <a:solidFill>
                  <a:srgbClr val="E8BF6A"/>
                </a:solidFill>
                <a:effectLst/>
              </a:rPr>
              <a:t>&gt;</a:t>
            </a:r>
            <a:br>
              <a:rPr lang="en-US" dirty="0">
                <a:solidFill>
                  <a:srgbClr val="E8BF6A"/>
                </a:solidFill>
                <a:effectLst/>
              </a:rPr>
            </a:br>
            <a:r>
              <a:rPr lang="en-US" dirty="0">
                <a:solidFill>
                  <a:srgbClr val="E8BF6A"/>
                </a:solidFill>
                <a:effectLst/>
              </a:rPr>
              <a:t>&lt;html </a:t>
            </a:r>
            <a:r>
              <a:rPr lang="en-US" dirty="0">
                <a:solidFill>
                  <a:srgbClr val="BABABA"/>
                </a:solidFill>
                <a:effectLst/>
              </a:rPr>
              <a:t>lang</a:t>
            </a:r>
            <a:r>
              <a:rPr lang="en-US" dirty="0">
                <a:solidFill>
                  <a:srgbClr val="A5C261"/>
                </a:solidFill>
                <a:effectLst/>
              </a:rPr>
              <a:t>="</a:t>
            </a:r>
            <a:r>
              <a:rPr lang="en-US" dirty="0" err="1">
                <a:solidFill>
                  <a:srgbClr val="A5C261"/>
                </a:solidFill>
                <a:effectLst/>
              </a:rPr>
              <a:t>en</a:t>
            </a:r>
            <a:r>
              <a:rPr lang="en-US" dirty="0">
                <a:solidFill>
                  <a:srgbClr val="A5C261"/>
                </a:solidFill>
                <a:effectLst/>
              </a:rPr>
              <a:t>"</a:t>
            </a:r>
            <a:r>
              <a:rPr lang="en-US" dirty="0">
                <a:solidFill>
                  <a:srgbClr val="E8BF6A"/>
                </a:solidFill>
                <a:effectLst/>
              </a:rPr>
              <a:t>&gt;</a:t>
            </a:r>
            <a:br>
              <a:rPr lang="en-US" dirty="0">
                <a:solidFill>
                  <a:srgbClr val="E8BF6A"/>
                </a:solidFill>
                <a:effectLst/>
              </a:rPr>
            </a:br>
            <a:r>
              <a:rPr lang="en-US" dirty="0">
                <a:solidFill>
                  <a:srgbClr val="E8BF6A"/>
                </a:solidFill>
                <a:effectLst/>
              </a:rPr>
              <a:t>&lt;head&gt;</a:t>
            </a:r>
            <a:br>
              <a:rPr lang="en-US" dirty="0">
                <a:solidFill>
                  <a:srgbClr val="E8BF6A"/>
                </a:solidFill>
                <a:effectLst/>
              </a:rPr>
            </a:br>
            <a:r>
              <a:rPr lang="en-US" dirty="0">
                <a:solidFill>
                  <a:srgbClr val="E8BF6A"/>
                </a:solidFill>
                <a:effectLst/>
              </a:rPr>
              <a:t>    &lt;meta </a:t>
            </a:r>
            <a:r>
              <a:rPr lang="en-US" dirty="0">
                <a:solidFill>
                  <a:srgbClr val="BABABA"/>
                </a:solidFill>
                <a:effectLst/>
              </a:rPr>
              <a:t>charset</a:t>
            </a:r>
            <a:r>
              <a:rPr lang="en-US" dirty="0">
                <a:solidFill>
                  <a:srgbClr val="A5C261"/>
                </a:solidFill>
                <a:effectLst/>
              </a:rPr>
              <a:t>="UTF-8"</a:t>
            </a:r>
            <a:r>
              <a:rPr lang="en-US" dirty="0">
                <a:solidFill>
                  <a:srgbClr val="E8BF6A"/>
                </a:solidFill>
                <a:effectLst/>
              </a:rPr>
              <a:t>&gt;</a:t>
            </a:r>
            <a:br>
              <a:rPr lang="en-US" dirty="0">
                <a:solidFill>
                  <a:srgbClr val="E8BF6A"/>
                </a:solidFill>
                <a:effectLst/>
              </a:rPr>
            </a:br>
            <a:r>
              <a:rPr lang="en-US" dirty="0">
                <a:solidFill>
                  <a:srgbClr val="E8BF6A"/>
                </a:solidFill>
                <a:effectLst/>
              </a:rPr>
              <a:t>    &lt;title&gt;</a:t>
            </a:r>
            <a:r>
              <a:rPr lang="en-US" dirty="0"/>
              <a:t>COMP 2152</a:t>
            </a:r>
            <a:r>
              <a:rPr lang="en-US" dirty="0">
                <a:solidFill>
                  <a:srgbClr val="E8BF6A"/>
                </a:solidFill>
                <a:effectLst/>
              </a:rPr>
              <a:t>&lt;/title&gt;</a:t>
            </a:r>
            <a:br>
              <a:rPr lang="en-US" dirty="0">
                <a:solidFill>
                  <a:srgbClr val="E8BF6A"/>
                </a:solidFill>
                <a:effectLst/>
              </a:rPr>
            </a:br>
            <a:r>
              <a:rPr lang="en-US" dirty="0">
                <a:solidFill>
                  <a:srgbClr val="E8BF6A"/>
                </a:solidFill>
                <a:effectLst/>
              </a:rPr>
              <a:t>&lt;/head&gt;</a:t>
            </a:r>
            <a:br>
              <a:rPr lang="en-US" dirty="0">
                <a:solidFill>
                  <a:srgbClr val="E8BF6A"/>
                </a:solidFill>
                <a:effectLst/>
              </a:rPr>
            </a:br>
            <a:r>
              <a:rPr lang="en-US" dirty="0">
                <a:solidFill>
                  <a:srgbClr val="E8BF6A"/>
                </a:solidFill>
                <a:effectLst/>
              </a:rPr>
              <a:t>&lt;body&gt;</a:t>
            </a:r>
            <a:br>
              <a:rPr lang="en-US" dirty="0">
                <a:solidFill>
                  <a:srgbClr val="E8BF6A"/>
                </a:solidFill>
                <a:effectLst/>
              </a:rPr>
            </a:br>
            <a:r>
              <a:rPr lang="en-US" dirty="0">
                <a:solidFill>
                  <a:srgbClr val="E8BF6A"/>
                </a:solidFill>
                <a:effectLst/>
              </a:rPr>
              <a:t>&lt;h1&gt;</a:t>
            </a:r>
            <a:r>
              <a:rPr lang="en-US" dirty="0"/>
              <a:t>Hello from Reza!</a:t>
            </a:r>
            <a:r>
              <a:rPr lang="en-US" dirty="0">
                <a:solidFill>
                  <a:srgbClr val="E8BF6A"/>
                </a:solidFill>
                <a:effectLst/>
              </a:rPr>
              <a:t>&lt;/h1&gt;</a:t>
            </a:r>
            <a:br>
              <a:rPr lang="en-US" dirty="0">
                <a:solidFill>
                  <a:srgbClr val="E8BF6A"/>
                </a:solidFill>
                <a:effectLst/>
              </a:rPr>
            </a:br>
            <a:r>
              <a:rPr lang="en-US" dirty="0">
                <a:solidFill>
                  <a:srgbClr val="E8BF6A"/>
                </a:solidFill>
                <a:effectLst/>
              </a:rPr>
              <a:t>&lt;/body&gt;</a:t>
            </a:r>
            <a:br>
              <a:rPr lang="en-US" dirty="0">
                <a:solidFill>
                  <a:srgbClr val="E8BF6A"/>
                </a:solidFill>
                <a:effectLst/>
              </a:rPr>
            </a:br>
            <a:r>
              <a:rPr lang="en-US" dirty="0">
                <a:solidFill>
                  <a:srgbClr val="E8BF6A"/>
                </a:solidFill>
                <a:effectLst/>
              </a:rPr>
              <a:t>&lt;/html&gt;</a:t>
            </a: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46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00990718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DemoappConfig</a:t>
            </a: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47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21699379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6A8759"/>
                </a:solidFill>
                <a:effectLst/>
              </a:rPr>
              <a:t>'</a:t>
            </a:r>
            <a:r>
              <a:rPr lang="en-US" dirty="0" err="1">
                <a:solidFill>
                  <a:srgbClr val="6A8759"/>
                </a:solidFill>
                <a:effectLst/>
              </a:rPr>
              <a:t>DEMOAPP.apps.DemoappConfig</a:t>
            </a:r>
            <a:r>
              <a:rPr lang="en-US" dirty="0">
                <a:solidFill>
                  <a:srgbClr val="6A8759"/>
                </a:solidFill>
                <a:effectLst/>
              </a:rPr>
              <a:t>’,</a:t>
            </a: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48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99048039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CC7832"/>
                </a:solidFill>
                <a:effectLst/>
              </a:rPr>
              <a:t>from </a:t>
            </a:r>
            <a:r>
              <a:rPr lang="en-US" dirty="0" err="1"/>
              <a:t>django.shortcuts</a:t>
            </a:r>
            <a:r>
              <a:rPr lang="en-US" dirty="0"/>
              <a:t> </a:t>
            </a:r>
            <a:r>
              <a:rPr lang="en-US" dirty="0">
                <a:solidFill>
                  <a:srgbClr val="CC7832"/>
                </a:solidFill>
                <a:effectLst/>
              </a:rPr>
              <a:t>import </a:t>
            </a:r>
            <a:r>
              <a:rPr lang="en-US" dirty="0"/>
              <a:t>render</a:t>
            </a:r>
            <a:br>
              <a:rPr lang="en-US" dirty="0"/>
            </a:br>
            <a:r>
              <a:rPr lang="en-US" dirty="0">
                <a:solidFill>
                  <a:srgbClr val="CC7832"/>
                </a:solidFill>
                <a:effectLst/>
              </a:rPr>
              <a:t>from </a:t>
            </a:r>
            <a:r>
              <a:rPr lang="en-US" dirty="0" err="1"/>
              <a:t>django.http</a:t>
            </a:r>
            <a:r>
              <a:rPr lang="en-US" dirty="0"/>
              <a:t> </a:t>
            </a:r>
            <a:r>
              <a:rPr lang="en-US" dirty="0">
                <a:solidFill>
                  <a:srgbClr val="CC7832"/>
                </a:solidFill>
                <a:effectLst/>
              </a:rPr>
              <a:t>import </a:t>
            </a:r>
            <a:r>
              <a:rPr lang="en-US" dirty="0" err="1"/>
              <a:t>HttpResponse</a:t>
            </a:r>
            <a:br>
              <a:rPr lang="en-US" dirty="0"/>
            </a:br>
            <a:r>
              <a:rPr lang="en-US" dirty="0">
                <a:solidFill>
                  <a:srgbClr val="808080"/>
                </a:solidFill>
                <a:effectLst/>
              </a:rPr>
              <a:t># Create your views here.</a:t>
            </a:r>
            <a:br>
              <a:rPr lang="en-US" dirty="0">
                <a:solidFill>
                  <a:srgbClr val="808080"/>
                </a:solidFill>
                <a:effectLst/>
              </a:rPr>
            </a:br>
            <a:r>
              <a:rPr lang="en-US" dirty="0">
                <a:solidFill>
                  <a:srgbClr val="CC7832"/>
                </a:solidFill>
                <a:effectLst/>
              </a:rPr>
              <a:t>def </a:t>
            </a:r>
            <a:r>
              <a:rPr lang="en-US" dirty="0">
                <a:solidFill>
                  <a:srgbClr val="FFC66D"/>
                </a:solidFill>
                <a:effectLst/>
              </a:rPr>
              <a:t>hi</a:t>
            </a:r>
            <a:r>
              <a:rPr lang="en-US" dirty="0"/>
              <a:t>(request):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>
                <a:solidFill>
                  <a:srgbClr val="CC7832"/>
                </a:solidFill>
                <a:effectLst/>
              </a:rPr>
              <a:t>return </a:t>
            </a:r>
            <a:r>
              <a:rPr lang="en-US" dirty="0"/>
              <a:t>render(request</a:t>
            </a:r>
            <a:r>
              <a:rPr lang="en-US" dirty="0">
                <a:solidFill>
                  <a:srgbClr val="CC7832"/>
                </a:solidFill>
                <a:effectLst/>
              </a:rPr>
              <a:t>, </a:t>
            </a:r>
            <a:r>
              <a:rPr lang="en-US" dirty="0">
                <a:solidFill>
                  <a:srgbClr val="6A8759"/>
                </a:solidFill>
                <a:effectLst/>
              </a:rPr>
              <a:t>'DEMOAPP/hi.html'</a:t>
            </a:r>
            <a:r>
              <a:rPr lang="en-US" dirty="0"/>
              <a:t>)</a:t>
            </a:r>
            <a:br>
              <a:rPr lang="en-US" dirty="0"/>
            </a:b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49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8335896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5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86781746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python manage.py </a:t>
            </a:r>
            <a:r>
              <a:rPr lang="en-US" dirty="0" err="1"/>
              <a:t>runserver</a:t>
            </a:r>
            <a:br>
              <a:rPr lang="en-US" dirty="0"/>
            </a:b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50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78329726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br>
              <a:rPr lang="en-US" dirty="0"/>
            </a:b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51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2654201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dirty="0">
                <a:solidFill>
                  <a:srgbClr val="E8BF6A"/>
                </a:solidFill>
                <a:effectLst/>
              </a:rPr>
              <a:t>&lt;!DOCTYPE </a:t>
            </a:r>
            <a:r>
              <a:rPr lang="en-US" dirty="0">
                <a:solidFill>
                  <a:srgbClr val="BABABA"/>
                </a:solidFill>
                <a:effectLst/>
              </a:rPr>
              <a:t>html</a:t>
            </a:r>
            <a:r>
              <a:rPr lang="en-US" dirty="0">
                <a:solidFill>
                  <a:srgbClr val="E8BF6A"/>
                </a:solidFill>
                <a:effectLst/>
              </a:rPr>
              <a:t>&gt;</a:t>
            </a:r>
            <a:br>
              <a:rPr lang="en-US" dirty="0">
                <a:solidFill>
                  <a:srgbClr val="E8BF6A"/>
                </a:solidFill>
                <a:effectLst/>
              </a:rPr>
            </a:br>
            <a:r>
              <a:rPr lang="en-US" dirty="0">
                <a:solidFill>
                  <a:srgbClr val="E8BF6A"/>
                </a:solidFill>
                <a:effectLst/>
              </a:rPr>
              <a:t>&lt;html </a:t>
            </a:r>
            <a:r>
              <a:rPr lang="en-US" dirty="0">
                <a:solidFill>
                  <a:srgbClr val="BABABA"/>
                </a:solidFill>
                <a:effectLst/>
              </a:rPr>
              <a:t>lang</a:t>
            </a:r>
            <a:r>
              <a:rPr lang="en-US" dirty="0">
                <a:solidFill>
                  <a:srgbClr val="A5C261"/>
                </a:solidFill>
                <a:effectLst/>
              </a:rPr>
              <a:t>="</a:t>
            </a:r>
            <a:r>
              <a:rPr lang="en-US" dirty="0" err="1">
                <a:solidFill>
                  <a:srgbClr val="A5C261"/>
                </a:solidFill>
                <a:effectLst/>
              </a:rPr>
              <a:t>en</a:t>
            </a:r>
            <a:r>
              <a:rPr lang="en-US" dirty="0">
                <a:solidFill>
                  <a:srgbClr val="A5C261"/>
                </a:solidFill>
                <a:effectLst/>
              </a:rPr>
              <a:t>"</a:t>
            </a:r>
            <a:r>
              <a:rPr lang="en-US" dirty="0">
                <a:solidFill>
                  <a:srgbClr val="E8BF6A"/>
                </a:solidFill>
                <a:effectLst/>
              </a:rPr>
              <a:t>&gt;</a:t>
            </a:r>
            <a:br>
              <a:rPr lang="en-US" dirty="0">
                <a:solidFill>
                  <a:srgbClr val="E8BF6A"/>
                </a:solidFill>
                <a:effectLst/>
              </a:rPr>
            </a:br>
            <a:r>
              <a:rPr lang="en-US" dirty="0">
                <a:solidFill>
                  <a:srgbClr val="E8BF6A"/>
                </a:solidFill>
                <a:effectLst/>
              </a:rPr>
              <a:t>&lt;head&gt;</a:t>
            </a:r>
            <a:br>
              <a:rPr lang="en-US" dirty="0">
                <a:solidFill>
                  <a:srgbClr val="E8BF6A"/>
                </a:solidFill>
                <a:effectLst/>
              </a:rPr>
            </a:br>
            <a:r>
              <a:rPr lang="en-US" dirty="0">
                <a:solidFill>
                  <a:srgbClr val="E8BF6A"/>
                </a:solidFill>
                <a:effectLst/>
              </a:rPr>
              <a:t>    &lt;meta </a:t>
            </a:r>
            <a:r>
              <a:rPr lang="en-US" dirty="0">
                <a:solidFill>
                  <a:srgbClr val="BABABA"/>
                </a:solidFill>
                <a:effectLst/>
              </a:rPr>
              <a:t>charset</a:t>
            </a:r>
            <a:r>
              <a:rPr lang="en-US" dirty="0">
                <a:solidFill>
                  <a:srgbClr val="A5C261"/>
                </a:solidFill>
                <a:effectLst/>
              </a:rPr>
              <a:t>="UTF-8"</a:t>
            </a:r>
            <a:r>
              <a:rPr lang="en-US" dirty="0">
                <a:solidFill>
                  <a:srgbClr val="E8BF6A"/>
                </a:solidFill>
                <a:effectLst/>
              </a:rPr>
              <a:t>&gt;</a:t>
            </a:r>
            <a:br>
              <a:rPr lang="en-US" dirty="0">
                <a:solidFill>
                  <a:srgbClr val="E8BF6A"/>
                </a:solidFill>
                <a:effectLst/>
              </a:rPr>
            </a:br>
            <a:r>
              <a:rPr lang="en-US" dirty="0">
                <a:solidFill>
                  <a:srgbClr val="E8BF6A"/>
                </a:solidFill>
                <a:effectLst/>
              </a:rPr>
              <a:t>    &lt;title&gt;</a:t>
            </a:r>
            <a:r>
              <a:rPr lang="en-US" dirty="0"/>
              <a:t>COMP 2152</a:t>
            </a:r>
            <a:r>
              <a:rPr lang="en-US" dirty="0">
                <a:solidFill>
                  <a:srgbClr val="E8BF6A"/>
                </a:solidFill>
                <a:effectLst/>
              </a:rPr>
              <a:t>&lt;/title&gt;</a:t>
            </a:r>
            <a:br>
              <a:rPr lang="en-US" dirty="0">
                <a:solidFill>
                  <a:srgbClr val="E8BF6A"/>
                </a:solidFill>
                <a:effectLst/>
              </a:rPr>
            </a:br>
            <a:r>
              <a:rPr lang="en-US" dirty="0">
                <a:solidFill>
                  <a:srgbClr val="E8BF6A"/>
                </a:solidFill>
                <a:effectLst/>
              </a:rPr>
              <a:t>&lt;/head&gt;</a:t>
            </a:r>
            <a:br>
              <a:rPr lang="en-US" dirty="0">
                <a:solidFill>
                  <a:srgbClr val="E8BF6A"/>
                </a:solidFill>
                <a:effectLst/>
              </a:rPr>
            </a:br>
            <a:r>
              <a:rPr lang="en-US" dirty="0">
                <a:solidFill>
                  <a:srgbClr val="E8BF6A"/>
                </a:solidFill>
                <a:effectLst/>
              </a:rPr>
              <a:t>&lt;body&gt;</a:t>
            </a:r>
            <a:br>
              <a:rPr lang="en-US" dirty="0">
                <a:solidFill>
                  <a:srgbClr val="E8BF6A"/>
                </a:solidFill>
                <a:effectLst/>
              </a:rPr>
            </a:br>
            <a:r>
              <a:rPr lang="en-US" dirty="0">
                <a:solidFill>
                  <a:srgbClr val="E8BF6A"/>
                </a:solidFill>
                <a:effectLst/>
              </a:rPr>
              <a:t>&lt;h1&gt;</a:t>
            </a:r>
            <a:r>
              <a:rPr lang="en-US" dirty="0"/>
              <a:t>Welcome to Reza's page!</a:t>
            </a:r>
            <a:r>
              <a:rPr lang="en-US" dirty="0">
                <a:solidFill>
                  <a:srgbClr val="E8BF6A"/>
                </a:solidFill>
                <a:effectLst/>
              </a:rPr>
              <a:t>&lt;/h1&gt;</a:t>
            </a:r>
            <a:br>
              <a:rPr lang="en-US" dirty="0">
                <a:solidFill>
                  <a:srgbClr val="E8BF6A"/>
                </a:solidFill>
                <a:effectLst/>
              </a:rPr>
            </a:br>
            <a:r>
              <a:rPr lang="en-US" dirty="0">
                <a:solidFill>
                  <a:srgbClr val="E8BF6A"/>
                </a:solidFill>
                <a:effectLst/>
              </a:rPr>
              <a:t>&lt;h1&gt;</a:t>
            </a:r>
            <a:r>
              <a:rPr lang="en-US" dirty="0"/>
              <a:t>This is my website!</a:t>
            </a:r>
            <a:r>
              <a:rPr lang="en-US" dirty="0">
                <a:solidFill>
                  <a:srgbClr val="E8BF6A"/>
                </a:solidFill>
                <a:effectLst/>
              </a:rPr>
              <a:t>&lt;/h1&gt;</a:t>
            </a:r>
            <a:br>
              <a:rPr lang="en-US" dirty="0">
                <a:solidFill>
                  <a:srgbClr val="E8BF6A"/>
                </a:solidFill>
                <a:effectLst/>
              </a:rPr>
            </a:br>
            <a:r>
              <a:rPr lang="en-US" dirty="0">
                <a:solidFill>
                  <a:srgbClr val="E8BF6A"/>
                </a:solidFill>
                <a:effectLst/>
              </a:rPr>
              <a:t>&lt;</a:t>
            </a:r>
            <a:r>
              <a:rPr lang="en-US" dirty="0" err="1">
                <a:solidFill>
                  <a:srgbClr val="E8BF6A"/>
                </a:solidFill>
                <a:effectLst/>
              </a:rPr>
              <a:t>ul</a:t>
            </a:r>
            <a:r>
              <a:rPr lang="en-US" dirty="0">
                <a:solidFill>
                  <a:srgbClr val="E8BF6A"/>
                </a:solidFill>
                <a:effectLst/>
              </a:rPr>
              <a:t>&gt;</a:t>
            </a:r>
            <a:br>
              <a:rPr lang="en-US" dirty="0">
                <a:solidFill>
                  <a:srgbClr val="E8BF6A"/>
                </a:solidFill>
                <a:effectLst/>
              </a:rPr>
            </a:br>
            <a:r>
              <a:rPr lang="en-US" dirty="0">
                <a:solidFill>
                  <a:srgbClr val="E8BF6A"/>
                </a:solidFill>
                <a:effectLst/>
              </a:rPr>
              <a:t>  &lt;li&gt;</a:t>
            </a:r>
            <a:r>
              <a:rPr lang="en-US" dirty="0"/>
              <a:t>Python</a:t>
            </a:r>
            <a:r>
              <a:rPr lang="en-US" dirty="0">
                <a:solidFill>
                  <a:srgbClr val="E8BF6A"/>
                </a:solidFill>
                <a:effectLst/>
              </a:rPr>
              <a:t>&lt;/li&gt;</a:t>
            </a:r>
            <a:br>
              <a:rPr lang="en-US" dirty="0">
                <a:solidFill>
                  <a:srgbClr val="E8BF6A"/>
                </a:solidFill>
                <a:effectLst/>
              </a:rPr>
            </a:br>
            <a:r>
              <a:rPr lang="en-US" dirty="0">
                <a:solidFill>
                  <a:srgbClr val="E8BF6A"/>
                </a:solidFill>
                <a:effectLst/>
              </a:rPr>
              <a:t>  &lt;li&gt;</a:t>
            </a:r>
            <a:r>
              <a:rPr lang="en-US" dirty="0"/>
              <a:t>C#</a:t>
            </a:r>
            <a:r>
              <a:rPr lang="en-US" dirty="0">
                <a:solidFill>
                  <a:srgbClr val="E8BF6A"/>
                </a:solidFill>
                <a:effectLst/>
              </a:rPr>
              <a:t>&lt;/li&gt;</a:t>
            </a:r>
            <a:br>
              <a:rPr lang="en-US" dirty="0">
                <a:solidFill>
                  <a:srgbClr val="E8BF6A"/>
                </a:solidFill>
                <a:effectLst/>
              </a:rPr>
            </a:br>
            <a:r>
              <a:rPr lang="en-US" dirty="0">
                <a:solidFill>
                  <a:srgbClr val="E8BF6A"/>
                </a:solidFill>
                <a:effectLst/>
              </a:rPr>
              <a:t>  &lt;li&gt;</a:t>
            </a:r>
            <a:r>
              <a:rPr lang="en-US" dirty="0"/>
              <a:t>Java</a:t>
            </a:r>
            <a:r>
              <a:rPr lang="en-US" dirty="0">
                <a:solidFill>
                  <a:srgbClr val="E8BF6A"/>
                </a:solidFill>
                <a:effectLst/>
              </a:rPr>
              <a:t>&lt;/li&gt;</a:t>
            </a:r>
            <a:br>
              <a:rPr lang="en-US" dirty="0">
                <a:solidFill>
                  <a:srgbClr val="E8BF6A"/>
                </a:solidFill>
                <a:effectLst/>
              </a:rPr>
            </a:br>
            <a:r>
              <a:rPr lang="en-US" dirty="0">
                <a:solidFill>
                  <a:srgbClr val="E8BF6A"/>
                </a:solidFill>
                <a:effectLst/>
              </a:rPr>
              <a:t>&lt;/</a:t>
            </a:r>
            <a:r>
              <a:rPr lang="en-US" dirty="0" err="1">
                <a:solidFill>
                  <a:srgbClr val="E8BF6A"/>
                </a:solidFill>
                <a:effectLst/>
              </a:rPr>
              <a:t>ul</a:t>
            </a:r>
            <a:r>
              <a:rPr lang="en-US" dirty="0">
                <a:solidFill>
                  <a:srgbClr val="E8BF6A"/>
                </a:solidFill>
                <a:effectLst/>
              </a:rPr>
              <a:t>&gt;</a:t>
            </a:r>
            <a:br>
              <a:rPr lang="en-US" dirty="0">
                <a:solidFill>
                  <a:srgbClr val="E8BF6A"/>
                </a:solidFill>
                <a:effectLst/>
              </a:rPr>
            </a:br>
            <a:r>
              <a:rPr lang="en-US" dirty="0">
                <a:solidFill>
                  <a:srgbClr val="E8BF6A"/>
                </a:solidFill>
                <a:effectLst/>
              </a:rPr>
              <a:t>&lt;/body&gt;</a:t>
            </a:r>
            <a:br>
              <a:rPr lang="en-US" dirty="0">
                <a:solidFill>
                  <a:srgbClr val="E8BF6A"/>
                </a:solidFill>
                <a:effectLst/>
              </a:rPr>
            </a:br>
            <a:r>
              <a:rPr lang="en-US" dirty="0">
                <a:solidFill>
                  <a:srgbClr val="E8BF6A"/>
                </a:solidFill>
                <a:effectLst/>
              </a:rPr>
              <a:t>&lt;/html&gt;</a:t>
            </a: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52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10854676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table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lang="en-US" dirty="0"/>
            </a:b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tr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lang="en-US" dirty="0"/>
            </a:b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i="0" dirty="0" err="1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th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Company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b="0" i="0" dirty="0" err="1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th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lang="en-US" dirty="0"/>
            </a:b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i="0" dirty="0" err="1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th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Contact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b="0" i="0" dirty="0" err="1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th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lang="en-US" dirty="0"/>
            </a:b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i="0" dirty="0" err="1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th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Country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b="0" i="0" dirty="0" err="1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th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lang="en-US" dirty="0"/>
            </a:b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/tr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lang="en-US" dirty="0"/>
            </a:b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tr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lang="en-US" dirty="0"/>
            </a:b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 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td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Alfreds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Futterkiste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/td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lang="en-US" dirty="0"/>
            </a:b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td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Maria Anders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/td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lang="en-US" dirty="0"/>
            </a:b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td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Germany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/td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lang="en-US" dirty="0"/>
            </a:b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/tr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lang="en-US" dirty="0"/>
            </a:b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tr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lang="en-US" dirty="0"/>
            </a:b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td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Centro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comercial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Moctezuma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/td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lang="en-US" dirty="0"/>
            </a:b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td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Francisco Chang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/td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lang="en-US" dirty="0"/>
            </a:b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td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Mexico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/td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lang="en-US" dirty="0"/>
            </a:b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/tr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lang="en-US" dirty="0"/>
            </a:b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/table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53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14465416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dirty="0">
                <a:solidFill>
                  <a:srgbClr val="E8BF6A"/>
                </a:solidFill>
                <a:effectLst/>
              </a:rPr>
              <a:t>&lt;!DOCTYPE </a:t>
            </a:r>
            <a:r>
              <a:rPr lang="en-US" dirty="0">
                <a:solidFill>
                  <a:srgbClr val="BABABA"/>
                </a:solidFill>
                <a:effectLst/>
              </a:rPr>
              <a:t>html</a:t>
            </a:r>
            <a:r>
              <a:rPr lang="en-US" dirty="0">
                <a:solidFill>
                  <a:srgbClr val="E8BF6A"/>
                </a:solidFill>
                <a:effectLst/>
              </a:rPr>
              <a:t>&gt;</a:t>
            </a:r>
            <a:br>
              <a:rPr lang="en-US" dirty="0">
                <a:solidFill>
                  <a:srgbClr val="E8BF6A"/>
                </a:solidFill>
                <a:effectLst/>
              </a:rPr>
            </a:br>
            <a:r>
              <a:rPr lang="en-US" dirty="0">
                <a:solidFill>
                  <a:srgbClr val="E8BF6A"/>
                </a:solidFill>
                <a:effectLst/>
              </a:rPr>
              <a:t>&lt;html </a:t>
            </a:r>
            <a:r>
              <a:rPr lang="en-US" dirty="0">
                <a:solidFill>
                  <a:srgbClr val="BABABA"/>
                </a:solidFill>
                <a:effectLst/>
              </a:rPr>
              <a:t>lang</a:t>
            </a:r>
            <a:r>
              <a:rPr lang="en-US" dirty="0">
                <a:solidFill>
                  <a:srgbClr val="A5C261"/>
                </a:solidFill>
                <a:effectLst/>
              </a:rPr>
              <a:t>="</a:t>
            </a:r>
            <a:r>
              <a:rPr lang="en-US" dirty="0" err="1">
                <a:solidFill>
                  <a:srgbClr val="A5C261"/>
                </a:solidFill>
                <a:effectLst/>
              </a:rPr>
              <a:t>en</a:t>
            </a:r>
            <a:r>
              <a:rPr lang="en-US" dirty="0">
                <a:solidFill>
                  <a:srgbClr val="A5C261"/>
                </a:solidFill>
                <a:effectLst/>
              </a:rPr>
              <a:t>"</a:t>
            </a:r>
            <a:r>
              <a:rPr lang="en-US" dirty="0">
                <a:solidFill>
                  <a:srgbClr val="E8BF6A"/>
                </a:solidFill>
                <a:effectLst/>
              </a:rPr>
              <a:t>&gt;</a:t>
            </a:r>
            <a:br>
              <a:rPr lang="en-US" dirty="0">
                <a:solidFill>
                  <a:srgbClr val="E8BF6A"/>
                </a:solidFill>
                <a:effectLst/>
              </a:rPr>
            </a:br>
            <a:r>
              <a:rPr lang="en-US" dirty="0">
                <a:solidFill>
                  <a:srgbClr val="E8BF6A"/>
                </a:solidFill>
                <a:effectLst/>
              </a:rPr>
              <a:t>&lt;head&gt;</a:t>
            </a:r>
            <a:br>
              <a:rPr lang="en-US" dirty="0">
                <a:solidFill>
                  <a:srgbClr val="E8BF6A"/>
                </a:solidFill>
                <a:effectLst/>
              </a:rPr>
            </a:br>
            <a:r>
              <a:rPr lang="en-US" dirty="0">
                <a:solidFill>
                  <a:srgbClr val="E8BF6A"/>
                </a:solidFill>
                <a:effectLst/>
              </a:rPr>
              <a:t>    &lt;meta </a:t>
            </a:r>
            <a:r>
              <a:rPr lang="en-US" dirty="0">
                <a:solidFill>
                  <a:srgbClr val="BABABA"/>
                </a:solidFill>
                <a:effectLst/>
              </a:rPr>
              <a:t>charset</a:t>
            </a:r>
            <a:r>
              <a:rPr lang="en-US" dirty="0">
                <a:solidFill>
                  <a:srgbClr val="A5C261"/>
                </a:solidFill>
                <a:effectLst/>
              </a:rPr>
              <a:t>="UTF-8"</a:t>
            </a:r>
            <a:r>
              <a:rPr lang="en-US" dirty="0">
                <a:solidFill>
                  <a:srgbClr val="E8BF6A"/>
                </a:solidFill>
                <a:effectLst/>
              </a:rPr>
              <a:t>&gt;</a:t>
            </a:r>
            <a:br>
              <a:rPr lang="en-US" dirty="0">
                <a:solidFill>
                  <a:srgbClr val="E8BF6A"/>
                </a:solidFill>
                <a:effectLst/>
              </a:rPr>
            </a:br>
            <a:r>
              <a:rPr lang="en-US" dirty="0">
                <a:solidFill>
                  <a:srgbClr val="E8BF6A"/>
                </a:solidFill>
                <a:effectLst/>
              </a:rPr>
              <a:t>    &lt;title&gt;</a:t>
            </a:r>
            <a:r>
              <a:rPr lang="en-US" dirty="0"/>
              <a:t>COMP 2152</a:t>
            </a:r>
            <a:r>
              <a:rPr lang="en-US" dirty="0">
                <a:solidFill>
                  <a:srgbClr val="E8BF6A"/>
                </a:solidFill>
                <a:effectLst/>
              </a:rPr>
              <a:t>&lt;/title&gt;</a:t>
            </a:r>
            <a:br>
              <a:rPr lang="en-US" dirty="0">
                <a:solidFill>
                  <a:srgbClr val="E8BF6A"/>
                </a:solidFill>
                <a:effectLst/>
              </a:rPr>
            </a:br>
            <a:r>
              <a:rPr lang="en-US" dirty="0">
                <a:solidFill>
                  <a:srgbClr val="E8BF6A"/>
                </a:solidFill>
                <a:effectLst/>
              </a:rPr>
              <a:t>    &lt;style&gt;</a:t>
            </a:r>
            <a:r>
              <a:rPr lang="en-US" dirty="0" err="1"/>
              <a:t>table,th,td</a:t>
            </a:r>
            <a:r>
              <a:rPr lang="en-US" dirty="0"/>
              <a:t> {border:1px solid black;</a:t>
            </a:r>
            <a:r>
              <a:rPr lang="en-US" dirty="0">
                <a:solidFill>
                  <a:srgbClr val="E8BF6A"/>
                </a:solidFill>
                <a:effectLst/>
              </a:rPr>
              <a:t>&lt;/style&gt;</a:t>
            </a:r>
            <a:br>
              <a:rPr lang="en-US" dirty="0">
                <a:solidFill>
                  <a:srgbClr val="E8BF6A"/>
                </a:solidFill>
                <a:effectLst/>
              </a:rPr>
            </a:br>
            <a:r>
              <a:rPr lang="en-US" dirty="0">
                <a:solidFill>
                  <a:srgbClr val="E8BF6A"/>
                </a:solidFill>
                <a:effectLst/>
              </a:rPr>
              <a:t>&lt;/head&gt;</a:t>
            </a:r>
            <a:br>
              <a:rPr lang="en-US" dirty="0">
                <a:solidFill>
                  <a:srgbClr val="E8BF6A"/>
                </a:solidFill>
                <a:effectLst/>
              </a:rPr>
            </a:br>
            <a:r>
              <a:rPr lang="en-US" dirty="0">
                <a:solidFill>
                  <a:srgbClr val="E8BF6A"/>
                </a:solidFill>
                <a:effectLst/>
              </a:rPr>
              <a:t>&lt;body&gt;</a:t>
            </a:r>
            <a:br>
              <a:rPr lang="en-US" dirty="0">
                <a:solidFill>
                  <a:srgbClr val="E8BF6A"/>
                </a:solidFill>
                <a:effectLst/>
              </a:rPr>
            </a:br>
            <a:r>
              <a:rPr lang="en-US" dirty="0">
                <a:solidFill>
                  <a:srgbClr val="E8BF6A"/>
                </a:solidFill>
                <a:effectLst/>
              </a:rPr>
              <a:t>&lt;h1&gt;</a:t>
            </a:r>
            <a:r>
              <a:rPr lang="en-US" dirty="0"/>
              <a:t>Welcome to Reza's page!</a:t>
            </a:r>
            <a:r>
              <a:rPr lang="en-US" dirty="0">
                <a:solidFill>
                  <a:srgbClr val="E8BF6A"/>
                </a:solidFill>
                <a:effectLst/>
              </a:rPr>
              <a:t>&lt;/h1&gt;</a:t>
            </a:r>
            <a:br>
              <a:rPr lang="en-US" dirty="0">
                <a:solidFill>
                  <a:srgbClr val="E8BF6A"/>
                </a:solidFill>
                <a:effectLst/>
              </a:rPr>
            </a:br>
            <a:r>
              <a:rPr lang="en-US" dirty="0">
                <a:solidFill>
                  <a:srgbClr val="E8BF6A"/>
                </a:solidFill>
                <a:effectLst/>
              </a:rPr>
              <a:t>&lt;h1&gt;</a:t>
            </a:r>
            <a:r>
              <a:rPr lang="en-US" dirty="0"/>
              <a:t>This is my website!</a:t>
            </a:r>
            <a:r>
              <a:rPr lang="en-US" dirty="0">
                <a:solidFill>
                  <a:srgbClr val="E8BF6A"/>
                </a:solidFill>
                <a:effectLst/>
              </a:rPr>
              <a:t>&lt;/h1&gt;</a:t>
            </a:r>
            <a:br>
              <a:rPr lang="en-US" dirty="0">
                <a:solidFill>
                  <a:srgbClr val="E8BF6A"/>
                </a:solidFill>
                <a:effectLst/>
              </a:rPr>
            </a:br>
            <a:r>
              <a:rPr lang="en-US" dirty="0">
                <a:solidFill>
                  <a:srgbClr val="E8BF6A"/>
                </a:solidFill>
                <a:effectLst/>
              </a:rPr>
              <a:t>&lt;</a:t>
            </a:r>
            <a:r>
              <a:rPr lang="en-US" dirty="0" err="1">
                <a:solidFill>
                  <a:srgbClr val="E8BF6A"/>
                </a:solidFill>
                <a:effectLst/>
              </a:rPr>
              <a:t>ul</a:t>
            </a:r>
            <a:r>
              <a:rPr lang="en-US" dirty="0">
                <a:solidFill>
                  <a:srgbClr val="E8BF6A"/>
                </a:solidFill>
                <a:effectLst/>
              </a:rPr>
              <a:t>&gt;</a:t>
            </a:r>
            <a:br>
              <a:rPr lang="en-US" dirty="0">
                <a:solidFill>
                  <a:srgbClr val="E8BF6A"/>
                </a:solidFill>
                <a:effectLst/>
              </a:rPr>
            </a:br>
            <a:r>
              <a:rPr lang="en-US" dirty="0">
                <a:solidFill>
                  <a:srgbClr val="E8BF6A"/>
                </a:solidFill>
                <a:effectLst/>
              </a:rPr>
              <a:t>  &lt;li&gt;</a:t>
            </a:r>
            <a:r>
              <a:rPr lang="en-US" dirty="0"/>
              <a:t>Python</a:t>
            </a:r>
            <a:r>
              <a:rPr lang="en-US" dirty="0">
                <a:solidFill>
                  <a:srgbClr val="E8BF6A"/>
                </a:solidFill>
                <a:effectLst/>
              </a:rPr>
              <a:t>&lt;/li&gt;</a:t>
            </a:r>
            <a:br>
              <a:rPr lang="en-US" dirty="0">
                <a:solidFill>
                  <a:srgbClr val="E8BF6A"/>
                </a:solidFill>
                <a:effectLst/>
              </a:rPr>
            </a:br>
            <a:r>
              <a:rPr lang="en-US" dirty="0">
                <a:solidFill>
                  <a:srgbClr val="E8BF6A"/>
                </a:solidFill>
                <a:effectLst/>
              </a:rPr>
              <a:t>  &lt;li&gt;</a:t>
            </a:r>
            <a:r>
              <a:rPr lang="en-US" dirty="0"/>
              <a:t>C#</a:t>
            </a:r>
            <a:r>
              <a:rPr lang="en-US" dirty="0">
                <a:solidFill>
                  <a:srgbClr val="E8BF6A"/>
                </a:solidFill>
                <a:effectLst/>
              </a:rPr>
              <a:t>&lt;/li&gt;</a:t>
            </a:r>
            <a:br>
              <a:rPr lang="en-US" dirty="0">
                <a:solidFill>
                  <a:srgbClr val="E8BF6A"/>
                </a:solidFill>
                <a:effectLst/>
              </a:rPr>
            </a:br>
            <a:r>
              <a:rPr lang="en-US" dirty="0">
                <a:solidFill>
                  <a:srgbClr val="E8BF6A"/>
                </a:solidFill>
                <a:effectLst/>
              </a:rPr>
              <a:t>  &lt;li&gt;</a:t>
            </a:r>
            <a:r>
              <a:rPr lang="en-US" dirty="0"/>
              <a:t>Java</a:t>
            </a:r>
            <a:r>
              <a:rPr lang="en-US" dirty="0">
                <a:solidFill>
                  <a:srgbClr val="E8BF6A"/>
                </a:solidFill>
                <a:effectLst/>
              </a:rPr>
              <a:t>&lt;/li&gt;</a:t>
            </a:r>
            <a:br>
              <a:rPr lang="en-US" dirty="0">
                <a:solidFill>
                  <a:srgbClr val="E8BF6A"/>
                </a:solidFill>
                <a:effectLst/>
              </a:rPr>
            </a:br>
            <a:r>
              <a:rPr lang="en-US" dirty="0">
                <a:solidFill>
                  <a:srgbClr val="E8BF6A"/>
                </a:solidFill>
                <a:effectLst/>
              </a:rPr>
              <a:t>&lt;/</a:t>
            </a:r>
            <a:r>
              <a:rPr lang="en-US" dirty="0" err="1">
                <a:solidFill>
                  <a:srgbClr val="E8BF6A"/>
                </a:solidFill>
                <a:effectLst/>
              </a:rPr>
              <a:t>ul</a:t>
            </a:r>
            <a:r>
              <a:rPr lang="en-US" dirty="0">
                <a:solidFill>
                  <a:srgbClr val="E8BF6A"/>
                </a:solidFill>
                <a:effectLst/>
              </a:rPr>
              <a:t>&gt;</a:t>
            </a:r>
            <a:br>
              <a:rPr lang="en-US" dirty="0">
                <a:solidFill>
                  <a:srgbClr val="E8BF6A"/>
                </a:solidFill>
                <a:effectLst/>
              </a:rPr>
            </a:br>
            <a:r>
              <a:rPr lang="en-US" dirty="0">
                <a:solidFill>
                  <a:srgbClr val="E8BF6A"/>
                </a:solidFill>
                <a:effectLst/>
              </a:rPr>
              <a:t>&lt;table </a:t>
            </a:r>
            <a:r>
              <a:rPr lang="en-US" dirty="0">
                <a:solidFill>
                  <a:srgbClr val="BABABA"/>
                </a:solidFill>
                <a:effectLst/>
              </a:rPr>
              <a:t>style</a:t>
            </a:r>
            <a:r>
              <a:rPr lang="en-US" dirty="0">
                <a:solidFill>
                  <a:srgbClr val="A5C261"/>
                </a:solidFill>
                <a:effectLst/>
              </a:rPr>
              <a:t>="</a:t>
            </a:r>
            <a:r>
              <a:rPr lang="en-US" dirty="0"/>
              <a:t>width:50%</a:t>
            </a:r>
            <a:r>
              <a:rPr lang="en-US" dirty="0">
                <a:solidFill>
                  <a:srgbClr val="A5C261"/>
                </a:solidFill>
                <a:effectLst/>
              </a:rPr>
              <a:t>"</a:t>
            </a:r>
            <a:r>
              <a:rPr lang="en-US" dirty="0">
                <a:solidFill>
                  <a:srgbClr val="E8BF6A"/>
                </a:solidFill>
                <a:effectLst/>
              </a:rPr>
              <a:t>&gt;</a:t>
            </a:r>
            <a:br>
              <a:rPr lang="en-US" dirty="0">
                <a:solidFill>
                  <a:srgbClr val="E8BF6A"/>
                </a:solidFill>
                <a:effectLst/>
              </a:rPr>
            </a:br>
            <a:r>
              <a:rPr lang="en-US" dirty="0">
                <a:solidFill>
                  <a:srgbClr val="E8BF6A"/>
                </a:solidFill>
                <a:effectLst/>
              </a:rPr>
              <a:t>  &lt;tr&gt;</a:t>
            </a:r>
            <a:br>
              <a:rPr lang="en-US" dirty="0">
                <a:solidFill>
                  <a:srgbClr val="E8BF6A"/>
                </a:solidFill>
                <a:effectLst/>
              </a:rPr>
            </a:br>
            <a:r>
              <a:rPr lang="en-US" dirty="0">
                <a:solidFill>
                  <a:srgbClr val="E8BF6A"/>
                </a:solidFill>
                <a:effectLst/>
              </a:rPr>
              <a:t>    &lt;</a:t>
            </a:r>
            <a:r>
              <a:rPr lang="en-US" dirty="0" err="1">
                <a:solidFill>
                  <a:srgbClr val="E8BF6A"/>
                </a:solidFill>
                <a:effectLst/>
              </a:rPr>
              <a:t>th</a:t>
            </a:r>
            <a:r>
              <a:rPr lang="en-US" dirty="0">
                <a:solidFill>
                  <a:srgbClr val="E8BF6A"/>
                </a:solidFill>
                <a:effectLst/>
              </a:rPr>
              <a:t>&gt;</a:t>
            </a:r>
            <a:r>
              <a:rPr lang="en-US" dirty="0"/>
              <a:t>Company</a:t>
            </a:r>
            <a:r>
              <a:rPr lang="en-US" dirty="0">
                <a:solidFill>
                  <a:srgbClr val="E8BF6A"/>
                </a:solidFill>
                <a:effectLst/>
              </a:rPr>
              <a:t>&lt;/</a:t>
            </a:r>
            <a:r>
              <a:rPr lang="en-US" dirty="0" err="1">
                <a:solidFill>
                  <a:srgbClr val="E8BF6A"/>
                </a:solidFill>
                <a:effectLst/>
              </a:rPr>
              <a:t>th</a:t>
            </a:r>
            <a:r>
              <a:rPr lang="en-US" dirty="0">
                <a:solidFill>
                  <a:srgbClr val="E8BF6A"/>
                </a:solidFill>
                <a:effectLst/>
              </a:rPr>
              <a:t>&gt;</a:t>
            </a:r>
            <a:br>
              <a:rPr lang="en-US" dirty="0">
                <a:solidFill>
                  <a:srgbClr val="E8BF6A"/>
                </a:solidFill>
                <a:effectLst/>
              </a:rPr>
            </a:br>
            <a:r>
              <a:rPr lang="en-US" dirty="0">
                <a:solidFill>
                  <a:srgbClr val="E8BF6A"/>
                </a:solidFill>
                <a:effectLst/>
              </a:rPr>
              <a:t>    &lt;</a:t>
            </a:r>
            <a:r>
              <a:rPr lang="en-US" dirty="0" err="1">
                <a:solidFill>
                  <a:srgbClr val="E8BF6A"/>
                </a:solidFill>
                <a:effectLst/>
              </a:rPr>
              <a:t>th</a:t>
            </a:r>
            <a:r>
              <a:rPr lang="en-US" dirty="0">
                <a:solidFill>
                  <a:srgbClr val="E8BF6A"/>
                </a:solidFill>
                <a:effectLst/>
              </a:rPr>
              <a:t>&gt;</a:t>
            </a:r>
            <a:r>
              <a:rPr lang="en-US" dirty="0"/>
              <a:t>Contact</a:t>
            </a:r>
            <a:r>
              <a:rPr lang="en-US" dirty="0">
                <a:solidFill>
                  <a:srgbClr val="E8BF6A"/>
                </a:solidFill>
                <a:effectLst/>
              </a:rPr>
              <a:t>&lt;/</a:t>
            </a:r>
            <a:r>
              <a:rPr lang="en-US" dirty="0" err="1">
                <a:solidFill>
                  <a:srgbClr val="E8BF6A"/>
                </a:solidFill>
                <a:effectLst/>
              </a:rPr>
              <a:t>th</a:t>
            </a:r>
            <a:r>
              <a:rPr lang="en-US" dirty="0">
                <a:solidFill>
                  <a:srgbClr val="E8BF6A"/>
                </a:solidFill>
                <a:effectLst/>
              </a:rPr>
              <a:t>&gt;</a:t>
            </a:r>
            <a:br>
              <a:rPr lang="en-US" dirty="0">
                <a:solidFill>
                  <a:srgbClr val="E8BF6A"/>
                </a:solidFill>
                <a:effectLst/>
              </a:rPr>
            </a:br>
            <a:r>
              <a:rPr lang="en-US" dirty="0">
                <a:solidFill>
                  <a:srgbClr val="E8BF6A"/>
                </a:solidFill>
                <a:effectLst/>
              </a:rPr>
              <a:t>    &lt;</a:t>
            </a:r>
            <a:r>
              <a:rPr lang="en-US" dirty="0" err="1">
                <a:solidFill>
                  <a:srgbClr val="E8BF6A"/>
                </a:solidFill>
                <a:effectLst/>
              </a:rPr>
              <a:t>th</a:t>
            </a:r>
            <a:r>
              <a:rPr lang="en-US" dirty="0">
                <a:solidFill>
                  <a:srgbClr val="E8BF6A"/>
                </a:solidFill>
                <a:effectLst/>
              </a:rPr>
              <a:t>&gt;</a:t>
            </a:r>
            <a:r>
              <a:rPr lang="en-US" dirty="0"/>
              <a:t>Country</a:t>
            </a:r>
            <a:r>
              <a:rPr lang="en-US" dirty="0">
                <a:solidFill>
                  <a:srgbClr val="E8BF6A"/>
                </a:solidFill>
                <a:effectLst/>
              </a:rPr>
              <a:t>&lt;/</a:t>
            </a:r>
            <a:r>
              <a:rPr lang="en-US" dirty="0" err="1">
                <a:solidFill>
                  <a:srgbClr val="E8BF6A"/>
                </a:solidFill>
                <a:effectLst/>
              </a:rPr>
              <a:t>th</a:t>
            </a:r>
            <a:r>
              <a:rPr lang="en-US" dirty="0">
                <a:solidFill>
                  <a:srgbClr val="E8BF6A"/>
                </a:solidFill>
                <a:effectLst/>
              </a:rPr>
              <a:t>&gt;</a:t>
            </a:r>
            <a:br>
              <a:rPr lang="en-US" dirty="0">
                <a:solidFill>
                  <a:srgbClr val="E8BF6A"/>
                </a:solidFill>
                <a:effectLst/>
              </a:rPr>
            </a:br>
            <a:r>
              <a:rPr lang="en-US" dirty="0">
                <a:solidFill>
                  <a:srgbClr val="E8BF6A"/>
                </a:solidFill>
                <a:effectLst/>
              </a:rPr>
              <a:t>  &lt;/tr&gt;</a:t>
            </a:r>
            <a:br>
              <a:rPr lang="en-US" dirty="0">
                <a:solidFill>
                  <a:srgbClr val="E8BF6A"/>
                </a:solidFill>
                <a:effectLst/>
              </a:rPr>
            </a:br>
            <a:r>
              <a:rPr lang="en-US" dirty="0">
                <a:solidFill>
                  <a:srgbClr val="E8BF6A"/>
                </a:solidFill>
                <a:effectLst/>
              </a:rPr>
              <a:t>  &lt;tr&gt;</a:t>
            </a:r>
            <a:br>
              <a:rPr lang="en-US" dirty="0">
                <a:solidFill>
                  <a:srgbClr val="E8BF6A"/>
                </a:solidFill>
                <a:effectLst/>
              </a:rPr>
            </a:br>
            <a:r>
              <a:rPr lang="en-US" dirty="0">
                <a:solidFill>
                  <a:srgbClr val="E8BF6A"/>
                </a:solidFill>
                <a:effectLst/>
              </a:rPr>
              <a:t>    &lt;td&gt;</a:t>
            </a:r>
            <a:r>
              <a:rPr lang="en-US" dirty="0" err="1"/>
              <a:t>Alfreds</a:t>
            </a:r>
            <a:r>
              <a:rPr lang="en-US" dirty="0"/>
              <a:t> </a:t>
            </a:r>
            <a:r>
              <a:rPr lang="en-US" dirty="0" err="1"/>
              <a:t>Futterkiste</a:t>
            </a:r>
            <a:r>
              <a:rPr lang="en-US" dirty="0">
                <a:solidFill>
                  <a:srgbClr val="E8BF6A"/>
                </a:solidFill>
                <a:effectLst/>
              </a:rPr>
              <a:t>&lt;/td&gt;</a:t>
            </a:r>
            <a:br>
              <a:rPr lang="en-US" dirty="0">
                <a:solidFill>
                  <a:srgbClr val="E8BF6A"/>
                </a:solidFill>
                <a:effectLst/>
              </a:rPr>
            </a:br>
            <a:r>
              <a:rPr lang="en-US" dirty="0">
                <a:solidFill>
                  <a:srgbClr val="E8BF6A"/>
                </a:solidFill>
                <a:effectLst/>
              </a:rPr>
              <a:t>    &lt;td&gt;</a:t>
            </a:r>
            <a:r>
              <a:rPr lang="en-US" dirty="0"/>
              <a:t>Maria Anders</a:t>
            </a:r>
            <a:r>
              <a:rPr lang="en-US" dirty="0">
                <a:solidFill>
                  <a:srgbClr val="E8BF6A"/>
                </a:solidFill>
                <a:effectLst/>
              </a:rPr>
              <a:t>&lt;/td&gt;</a:t>
            </a:r>
            <a:br>
              <a:rPr lang="en-US" dirty="0">
                <a:solidFill>
                  <a:srgbClr val="E8BF6A"/>
                </a:solidFill>
                <a:effectLst/>
              </a:rPr>
            </a:br>
            <a:r>
              <a:rPr lang="en-US" dirty="0">
                <a:solidFill>
                  <a:srgbClr val="E8BF6A"/>
                </a:solidFill>
                <a:effectLst/>
              </a:rPr>
              <a:t>    &lt;td&gt;</a:t>
            </a:r>
            <a:r>
              <a:rPr lang="en-US" dirty="0"/>
              <a:t>Germany</a:t>
            </a:r>
            <a:r>
              <a:rPr lang="en-US" dirty="0">
                <a:solidFill>
                  <a:srgbClr val="E8BF6A"/>
                </a:solidFill>
                <a:effectLst/>
              </a:rPr>
              <a:t>&lt;/td&gt;</a:t>
            </a:r>
            <a:br>
              <a:rPr lang="en-US" dirty="0">
                <a:solidFill>
                  <a:srgbClr val="E8BF6A"/>
                </a:solidFill>
                <a:effectLst/>
              </a:rPr>
            </a:br>
            <a:r>
              <a:rPr lang="en-US" dirty="0">
                <a:solidFill>
                  <a:srgbClr val="E8BF6A"/>
                </a:solidFill>
                <a:effectLst/>
              </a:rPr>
              <a:t>  &lt;/tr&gt;</a:t>
            </a:r>
            <a:br>
              <a:rPr lang="en-US" dirty="0">
                <a:solidFill>
                  <a:srgbClr val="E8BF6A"/>
                </a:solidFill>
                <a:effectLst/>
              </a:rPr>
            </a:br>
            <a:r>
              <a:rPr lang="en-US" dirty="0">
                <a:solidFill>
                  <a:srgbClr val="E8BF6A"/>
                </a:solidFill>
                <a:effectLst/>
              </a:rPr>
              <a:t>  &lt;tr&gt;</a:t>
            </a:r>
            <a:br>
              <a:rPr lang="en-US" dirty="0">
                <a:solidFill>
                  <a:srgbClr val="E8BF6A"/>
                </a:solidFill>
                <a:effectLst/>
              </a:rPr>
            </a:br>
            <a:r>
              <a:rPr lang="en-US" dirty="0">
                <a:solidFill>
                  <a:srgbClr val="E8BF6A"/>
                </a:solidFill>
                <a:effectLst/>
              </a:rPr>
              <a:t>    &lt;td&gt;</a:t>
            </a:r>
            <a:r>
              <a:rPr lang="en-US" dirty="0"/>
              <a:t>Centro </a:t>
            </a:r>
            <a:r>
              <a:rPr lang="en-US" dirty="0" err="1"/>
              <a:t>comercial</a:t>
            </a:r>
            <a:r>
              <a:rPr lang="en-US" dirty="0"/>
              <a:t> Moctezuma</a:t>
            </a:r>
            <a:r>
              <a:rPr lang="en-US" dirty="0">
                <a:solidFill>
                  <a:srgbClr val="E8BF6A"/>
                </a:solidFill>
                <a:effectLst/>
              </a:rPr>
              <a:t>&lt;/td&gt;</a:t>
            </a:r>
            <a:br>
              <a:rPr lang="en-US" dirty="0">
                <a:solidFill>
                  <a:srgbClr val="E8BF6A"/>
                </a:solidFill>
                <a:effectLst/>
              </a:rPr>
            </a:br>
            <a:r>
              <a:rPr lang="en-US" dirty="0">
                <a:solidFill>
                  <a:srgbClr val="E8BF6A"/>
                </a:solidFill>
                <a:effectLst/>
              </a:rPr>
              <a:t>    &lt;td&gt;</a:t>
            </a:r>
            <a:r>
              <a:rPr lang="en-US" dirty="0"/>
              <a:t>Francisco Chang</a:t>
            </a:r>
            <a:r>
              <a:rPr lang="en-US" dirty="0">
                <a:solidFill>
                  <a:srgbClr val="E8BF6A"/>
                </a:solidFill>
                <a:effectLst/>
              </a:rPr>
              <a:t>&lt;/td&gt;</a:t>
            </a:r>
            <a:br>
              <a:rPr lang="en-US" dirty="0">
                <a:solidFill>
                  <a:srgbClr val="E8BF6A"/>
                </a:solidFill>
                <a:effectLst/>
              </a:rPr>
            </a:br>
            <a:r>
              <a:rPr lang="en-US" dirty="0">
                <a:solidFill>
                  <a:srgbClr val="E8BF6A"/>
                </a:solidFill>
                <a:effectLst/>
              </a:rPr>
              <a:t>    &lt;td&gt;</a:t>
            </a:r>
            <a:r>
              <a:rPr lang="en-US" dirty="0"/>
              <a:t>Mexico</a:t>
            </a:r>
            <a:r>
              <a:rPr lang="en-US" dirty="0">
                <a:solidFill>
                  <a:srgbClr val="E8BF6A"/>
                </a:solidFill>
                <a:effectLst/>
              </a:rPr>
              <a:t>&lt;/td&gt;</a:t>
            </a:r>
            <a:br>
              <a:rPr lang="en-US" dirty="0">
                <a:solidFill>
                  <a:srgbClr val="E8BF6A"/>
                </a:solidFill>
                <a:effectLst/>
              </a:rPr>
            </a:br>
            <a:r>
              <a:rPr lang="en-US" dirty="0">
                <a:solidFill>
                  <a:srgbClr val="E8BF6A"/>
                </a:solidFill>
                <a:effectLst/>
              </a:rPr>
              <a:t>  &lt;/tr&gt;</a:t>
            </a:r>
            <a:br>
              <a:rPr lang="en-US" dirty="0">
                <a:solidFill>
                  <a:srgbClr val="E8BF6A"/>
                </a:solidFill>
                <a:effectLst/>
              </a:rPr>
            </a:br>
            <a:r>
              <a:rPr lang="en-US" dirty="0">
                <a:solidFill>
                  <a:srgbClr val="E8BF6A"/>
                </a:solidFill>
                <a:effectLst/>
              </a:rPr>
              <a:t>&lt;/table&gt;</a:t>
            </a:r>
            <a:br>
              <a:rPr lang="en-US" dirty="0">
                <a:solidFill>
                  <a:srgbClr val="E8BF6A"/>
                </a:solidFill>
                <a:effectLst/>
              </a:rPr>
            </a:br>
            <a:r>
              <a:rPr lang="en-US" dirty="0">
                <a:solidFill>
                  <a:srgbClr val="E8BF6A"/>
                </a:solidFill>
                <a:effectLst/>
              </a:rPr>
              <a:t>&lt;/body&gt;</a:t>
            </a:r>
            <a:br>
              <a:rPr lang="en-US" dirty="0">
                <a:solidFill>
                  <a:srgbClr val="E8BF6A"/>
                </a:solidFill>
                <a:effectLst/>
              </a:rPr>
            </a:br>
            <a:r>
              <a:rPr lang="en-US" dirty="0">
                <a:solidFill>
                  <a:srgbClr val="E8BF6A"/>
                </a:solidFill>
                <a:effectLst/>
              </a:rPr>
              <a:t>&lt;/html&gt;</a:t>
            </a: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54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97782768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sz="1200" dirty="0"/>
              <a:t>https://getbootstrap.com/docs/5.1/getting-started/introduction/</a:t>
            </a:r>
          </a:p>
          <a:p>
            <a:pPr rtl="0"/>
            <a:endParaRPr lang="en-US" sz="1200" dirty="0"/>
          </a:p>
          <a:p>
            <a:pPr rtl="0"/>
            <a:r>
              <a:rPr lang="en-US" dirty="0">
                <a:solidFill>
                  <a:srgbClr val="E8BF6A"/>
                </a:solidFill>
                <a:effectLst/>
              </a:rPr>
              <a:t>&lt;link </a:t>
            </a:r>
            <a:r>
              <a:rPr lang="en-US" dirty="0" err="1">
                <a:solidFill>
                  <a:srgbClr val="BABABA"/>
                </a:solidFill>
                <a:effectLst/>
              </a:rPr>
              <a:t>href</a:t>
            </a:r>
            <a:r>
              <a:rPr lang="en-US" dirty="0">
                <a:solidFill>
                  <a:srgbClr val="A5C261"/>
                </a:solidFill>
                <a:effectLst/>
              </a:rPr>
              <a:t>="https://cdn.jsdelivr.net/</a:t>
            </a:r>
            <a:r>
              <a:rPr lang="en-US" dirty="0" err="1">
                <a:solidFill>
                  <a:srgbClr val="A5C261"/>
                </a:solidFill>
                <a:effectLst/>
              </a:rPr>
              <a:t>npm</a:t>
            </a:r>
            <a:r>
              <a:rPr lang="en-US" dirty="0">
                <a:solidFill>
                  <a:srgbClr val="A5C261"/>
                </a:solidFill>
                <a:effectLst/>
              </a:rPr>
              <a:t>/bootstrap@5.1.3/</a:t>
            </a:r>
            <a:r>
              <a:rPr lang="en-US" dirty="0" err="1">
                <a:solidFill>
                  <a:srgbClr val="A5C261"/>
                </a:solidFill>
                <a:effectLst/>
              </a:rPr>
              <a:t>dist</a:t>
            </a:r>
            <a:r>
              <a:rPr lang="en-US" dirty="0">
                <a:solidFill>
                  <a:srgbClr val="A5C261"/>
                </a:solidFill>
                <a:effectLst/>
              </a:rPr>
              <a:t>/</a:t>
            </a:r>
            <a:r>
              <a:rPr lang="en-US" dirty="0" err="1">
                <a:solidFill>
                  <a:srgbClr val="A5C261"/>
                </a:solidFill>
                <a:effectLst/>
              </a:rPr>
              <a:t>css</a:t>
            </a:r>
            <a:r>
              <a:rPr lang="en-US" dirty="0">
                <a:solidFill>
                  <a:srgbClr val="A5C261"/>
                </a:solidFill>
                <a:effectLst/>
              </a:rPr>
              <a:t>/bootstrap.min.css" </a:t>
            </a:r>
            <a:r>
              <a:rPr lang="en-US" dirty="0" err="1">
                <a:solidFill>
                  <a:srgbClr val="BABABA"/>
                </a:solidFill>
                <a:effectLst/>
              </a:rPr>
              <a:t>rel</a:t>
            </a:r>
            <a:r>
              <a:rPr lang="en-US" dirty="0">
                <a:solidFill>
                  <a:srgbClr val="A5C261"/>
                </a:solidFill>
                <a:effectLst/>
              </a:rPr>
              <a:t>="stylesheet" </a:t>
            </a:r>
            <a:r>
              <a:rPr lang="en-US" dirty="0">
                <a:solidFill>
                  <a:srgbClr val="BABABA"/>
                </a:solidFill>
                <a:effectLst/>
              </a:rPr>
              <a:t>integrity</a:t>
            </a:r>
            <a:r>
              <a:rPr lang="en-US" dirty="0">
                <a:solidFill>
                  <a:srgbClr val="A5C261"/>
                </a:solidFill>
                <a:effectLst/>
              </a:rPr>
              <a:t>="sha384-1BmE4kWBq78iYhFldvKuhfTAU6auU8tT94WrHftjDbrCEXSU1oBoqyl2QvZ6jIW3" </a:t>
            </a:r>
            <a:r>
              <a:rPr lang="en-US" dirty="0" err="1">
                <a:solidFill>
                  <a:srgbClr val="BABABA"/>
                </a:solidFill>
                <a:effectLst/>
              </a:rPr>
              <a:t>crossorigin</a:t>
            </a:r>
            <a:r>
              <a:rPr lang="en-US" dirty="0">
                <a:solidFill>
                  <a:srgbClr val="A5C261"/>
                </a:solidFill>
                <a:effectLst/>
              </a:rPr>
              <a:t>="anonymous"</a:t>
            </a:r>
            <a:r>
              <a:rPr lang="en-US" dirty="0">
                <a:solidFill>
                  <a:srgbClr val="E8BF6A"/>
                </a:solidFill>
                <a:effectLst/>
              </a:rPr>
              <a:t>&gt;</a:t>
            </a: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55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81973744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dirty="0">
                <a:solidFill>
                  <a:srgbClr val="E8BF6A"/>
                </a:solidFill>
                <a:effectLst/>
              </a:rPr>
              <a:t>&lt;link </a:t>
            </a:r>
            <a:r>
              <a:rPr lang="en-US" dirty="0" err="1">
                <a:solidFill>
                  <a:srgbClr val="BABABA"/>
                </a:solidFill>
                <a:effectLst/>
              </a:rPr>
              <a:t>href</a:t>
            </a:r>
            <a:r>
              <a:rPr lang="en-US" dirty="0">
                <a:solidFill>
                  <a:srgbClr val="A5C261"/>
                </a:solidFill>
                <a:effectLst/>
              </a:rPr>
              <a:t>="https://cdn.jsdelivr.net/</a:t>
            </a:r>
            <a:r>
              <a:rPr lang="en-US" dirty="0" err="1">
                <a:solidFill>
                  <a:srgbClr val="A5C261"/>
                </a:solidFill>
                <a:effectLst/>
              </a:rPr>
              <a:t>npm</a:t>
            </a:r>
            <a:r>
              <a:rPr lang="en-US" dirty="0">
                <a:solidFill>
                  <a:srgbClr val="A5C261"/>
                </a:solidFill>
                <a:effectLst/>
              </a:rPr>
              <a:t>/bootstrap@5.1.3/</a:t>
            </a:r>
            <a:r>
              <a:rPr lang="en-US" dirty="0" err="1">
                <a:solidFill>
                  <a:srgbClr val="A5C261"/>
                </a:solidFill>
                <a:effectLst/>
              </a:rPr>
              <a:t>dist</a:t>
            </a:r>
            <a:r>
              <a:rPr lang="en-US" dirty="0">
                <a:solidFill>
                  <a:srgbClr val="A5C261"/>
                </a:solidFill>
                <a:effectLst/>
              </a:rPr>
              <a:t>/</a:t>
            </a:r>
            <a:r>
              <a:rPr lang="en-US" dirty="0" err="1">
                <a:solidFill>
                  <a:srgbClr val="A5C261"/>
                </a:solidFill>
                <a:effectLst/>
              </a:rPr>
              <a:t>css</a:t>
            </a:r>
            <a:r>
              <a:rPr lang="en-US" dirty="0">
                <a:solidFill>
                  <a:srgbClr val="A5C261"/>
                </a:solidFill>
                <a:effectLst/>
              </a:rPr>
              <a:t>/bootstrap.min.css" </a:t>
            </a:r>
            <a:r>
              <a:rPr lang="en-US" dirty="0" err="1">
                <a:solidFill>
                  <a:srgbClr val="BABABA"/>
                </a:solidFill>
                <a:effectLst/>
              </a:rPr>
              <a:t>rel</a:t>
            </a:r>
            <a:r>
              <a:rPr lang="en-US" dirty="0">
                <a:solidFill>
                  <a:srgbClr val="A5C261"/>
                </a:solidFill>
                <a:effectLst/>
              </a:rPr>
              <a:t>="stylesheet" </a:t>
            </a:r>
            <a:r>
              <a:rPr lang="en-US" dirty="0">
                <a:solidFill>
                  <a:srgbClr val="BABABA"/>
                </a:solidFill>
                <a:effectLst/>
              </a:rPr>
              <a:t>integrity</a:t>
            </a:r>
            <a:r>
              <a:rPr lang="en-US" dirty="0">
                <a:solidFill>
                  <a:srgbClr val="A5C261"/>
                </a:solidFill>
                <a:effectLst/>
              </a:rPr>
              <a:t>="sha384-1BmE4kWBq78iYhFldvKuhfTAU6auU8tT94WrHftjDbrCEXSU1oBoqyl2QvZ6jIW3" </a:t>
            </a:r>
            <a:r>
              <a:rPr lang="en-US" dirty="0" err="1">
                <a:solidFill>
                  <a:srgbClr val="BABABA"/>
                </a:solidFill>
                <a:effectLst/>
              </a:rPr>
              <a:t>crossorigin</a:t>
            </a:r>
            <a:r>
              <a:rPr lang="en-US" dirty="0">
                <a:solidFill>
                  <a:srgbClr val="A5C261"/>
                </a:solidFill>
                <a:effectLst/>
              </a:rPr>
              <a:t>="anonymous"</a:t>
            </a:r>
            <a:r>
              <a:rPr lang="en-US" dirty="0">
                <a:solidFill>
                  <a:srgbClr val="E8BF6A"/>
                </a:solidFill>
                <a:effectLst/>
              </a:rPr>
              <a:t>&gt;</a:t>
            </a: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56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33082027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57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41297188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58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21714355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59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6626202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One of the best Python Libraries for Web Development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Purely written in Python &amp; Fast: Creating an entire website in a few hours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YouTube, Dropbox, Quora, Google, </a:t>
            </a:r>
            <a:r>
              <a:rPr lang="en-US" sz="1200" dirty="0" err="1"/>
              <a:t>bitly</a:t>
            </a:r>
            <a:r>
              <a:rPr lang="en-US" sz="1200" dirty="0"/>
              <a:t>, and Instagram… All these internet giants rely on Django.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6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50464652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60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1695358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7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8776368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https://www.python.org/downloads/</a:t>
            </a:r>
          </a:p>
          <a:p>
            <a:endParaRPr lang="en-CA" dirty="0"/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8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9275065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73B56-4DF1-44DF-8B15-FD0EB1A1F614}" type="slidenum">
              <a:rPr lang="en-CA" smtClean="0"/>
              <a:t>9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3849558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62873-44EE-4748-ADB0-0E8B8F7F1F96}" type="datetime1">
              <a:rPr lang="en-US" smtClean="0"/>
              <a:t>2022-04-12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41686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756023-925C-4F2B-B6B3-9EB3E5E0D7A4}" type="datetime1">
              <a:rPr lang="en-US" smtClean="0"/>
              <a:t>2022-04-12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25544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0411BD-1278-456A-889F-57EF6CDD3B56}" type="datetime1">
              <a:rPr lang="en-US" smtClean="0"/>
              <a:t>2022-04-12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1501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5CEDD-260B-4470-B2E2-F5757872A802}" type="datetime1">
              <a:rPr lang="en-US" smtClean="0"/>
              <a:t>2022-04-12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08241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A5764D-D429-4A9D-A9CE-4503B4B062C2}" type="datetime1">
              <a:rPr lang="en-US" smtClean="0"/>
              <a:t>2022-04-12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17929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9EC38-DF51-4692-B41E-04BF8B29FFDF}" type="datetime1">
              <a:rPr lang="en-US" smtClean="0"/>
              <a:t>2022-04-12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1180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220BA-6F8B-4170-AF9A-B0054695113B}" type="datetime1">
              <a:rPr lang="en-US" smtClean="0"/>
              <a:t>2022-04-12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18274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FC9B1-C4F2-482F-B490-D8102A4BA46F}" type="datetime1">
              <a:rPr lang="en-US" smtClean="0"/>
              <a:t>2022-04-12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13818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BBEA3A-88FF-4003-915F-34166F7D514F}" type="datetime1">
              <a:rPr lang="en-US" smtClean="0"/>
              <a:t>2022-04-12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372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9225C-1891-479F-96F5-008AF0986058}" type="datetime1">
              <a:rPr lang="en-US" smtClean="0"/>
              <a:t>2022-04-12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98986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03492-B204-4631-A5EC-09826AAEC9BD}" type="datetime1">
              <a:rPr lang="en-US" smtClean="0"/>
              <a:t>2022-04-12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77006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458046-1F56-46DB-A2AE-6A3D272F41AC}" type="datetime1">
              <a:rPr lang="en-US" smtClean="0"/>
              <a:t>2022-04-12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48179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F7AK-WzpYdY" TargetMode="External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hyperlink" Target="https://www.youtube.com/watch?v=6plVs_ytIH8" TargetMode="External"/><Relationship Id="rId4" Type="http://schemas.openxmlformats.org/officeDocument/2006/relationships/hyperlink" Target="https://www.youtube.com/watch?v=mqhxxeeTbu0" TargetMode="Externa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SLwpqD8n3d0" TargetMode="External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3009898" y="5486400"/>
            <a:ext cx="61722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000" dirty="0">
                <a:latin typeface="+mj-lt"/>
                <a:cs typeface="Times New Roman" pitchFamily="18" charset="0"/>
              </a:rPr>
              <a:t>Dr. Reza Dibaj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251221B2-883C-4CC2-B0B9-4214246A3D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47849" y="1219201"/>
            <a:ext cx="8496301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4400" dirty="0">
                <a:latin typeface="Roboto" panose="02000000000000000000" pitchFamily="2" charset="0"/>
              </a:rPr>
              <a:t>Python Web Development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9AA8917-83F8-4ACF-A073-51B64A9460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3" t="6066" r="30000" b="12232"/>
          <a:stretch/>
        </p:blipFill>
        <p:spPr bwMode="auto">
          <a:xfrm>
            <a:off x="4381498" y="2744173"/>
            <a:ext cx="3429000" cy="1986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6013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430000" y="6362701"/>
            <a:ext cx="609599" cy="381001"/>
          </a:xfrm>
        </p:spPr>
        <p:txBody>
          <a:bodyPr/>
          <a:lstStyle/>
          <a:p>
            <a:pPr algn="ctr"/>
            <a:fld id="{B6F15528-21DE-4FAA-801E-634DDDAF4B2B}" type="slidenum">
              <a:rPr lang="en-US" sz="2400"/>
              <a:pPr algn="ctr"/>
              <a:t>10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381000"/>
            <a:ext cx="10972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/>
              <a:t>Django Installation for PyCharm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AC9F48D-65FD-4248-81FA-BC34904397E7}"/>
              </a:ext>
            </a:extLst>
          </p:cNvPr>
          <p:cNvSpPr/>
          <p:nvPr/>
        </p:nvSpPr>
        <p:spPr>
          <a:xfrm>
            <a:off x="457200" y="1219200"/>
            <a:ext cx="111252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Environment Variables…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7F3E628-9C6D-4846-B948-4B258D9CAE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870013"/>
            <a:ext cx="4267200" cy="4683276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8912A3A4-80AD-46D6-AEA5-1CD2C16CFD5E}"/>
              </a:ext>
            </a:extLst>
          </p:cNvPr>
          <p:cNvSpPr/>
          <p:nvPr/>
        </p:nvSpPr>
        <p:spPr>
          <a:xfrm>
            <a:off x="2057400" y="5573574"/>
            <a:ext cx="533400" cy="60960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8672A1D-C178-4251-92CE-5D3914B90D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5706" y="2971800"/>
            <a:ext cx="6343650" cy="1824140"/>
          </a:xfrm>
          <a:prstGeom prst="rect">
            <a:avLst/>
          </a:prstGeom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1BF8E2AA-8AD3-4E07-9ECC-8EEDF96E8818}"/>
              </a:ext>
            </a:extLst>
          </p:cNvPr>
          <p:cNvSpPr/>
          <p:nvPr/>
        </p:nvSpPr>
        <p:spPr>
          <a:xfrm>
            <a:off x="4801960" y="3579070"/>
            <a:ext cx="533400" cy="60960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397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57A3234-E8B0-4643-900D-CEA9B7CB32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7625" y="1850963"/>
            <a:ext cx="5876750" cy="4797547"/>
          </a:xfrm>
          <a:prstGeom prst="rect">
            <a:avLst/>
          </a:prstGeom>
        </p:spPr>
      </p:pic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430000" y="6362701"/>
            <a:ext cx="609599" cy="381001"/>
          </a:xfrm>
        </p:spPr>
        <p:txBody>
          <a:bodyPr/>
          <a:lstStyle/>
          <a:p>
            <a:pPr algn="ctr"/>
            <a:fld id="{B6F15528-21DE-4FAA-801E-634DDDAF4B2B}" type="slidenum">
              <a:rPr lang="en-US" sz="2400"/>
              <a:pPr algn="ctr"/>
              <a:t>11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381000"/>
            <a:ext cx="10972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/>
              <a:t>Django Installation for PyCharm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AC9F48D-65FD-4248-81FA-BC34904397E7}"/>
              </a:ext>
            </a:extLst>
          </p:cNvPr>
          <p:cNvSpPr/>
          <p:nvPr/>
        </p:nvSpPr>
        <p:spPr>
          <a:xfrm>
            <a:off x="457200" y="1219200"/>
            <a:ext cx="111252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Environment Variables…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4841D189-2DB4-43BC-8DA5-3A4E4E3F21EE}"/>
              </a:ext>
            </a:extLst>
          </p:cNvPr>
          <p:cNvSpPr/>
          <p:nvPr/>
        </p:nvSpPr>
        <p:spPr>
          <a:xfrm>
            <a:off x="2835519" y="6134102"/>
            <a:ext cx="533400" cy="60960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EA2A89E8-8C76-4AC0-862F-D9FCFF21C1A2}"/>
              </a:ext>
            </a:extLst>
          </p:cNvPr>
          <p:cNvSpPr/>
          <p:nvPr/>
        </p:nvSpPr>
        <p:spPr>
          <a:xfrm>
            <a:off x="1676400" y="2438400"/>
            <a:ext cx="1479271" cy="60960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2-Right click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C634A20F-5052-4E84-8FA0-37C128857D98}"/>
              </a:ext>
            </a:extLst>
          </p:cNvPr>
          <p:cNvSpPr/>
          <p:nvPr/>
        </p:nvSpPr>
        <p:spPr>
          <a:xfrm>
            <a:off x="3608616" y="2803072"/>
            <a:ext cx="533400" cy="60960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903121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430000" y="6362701"/>
            <a:ext cx="609599" cy="381001"/>
          </a:xfrm>
        </p:spPr>
        <p:txBody>
          <a:bodyPr/>
          <a:lstStyle/>
          <a:p>
            <a:pPr algn="ctr"/>
            <a:fld id="{B6F15528-21DE-4FAA-801E-634DDDAF4B2B}" type="slidenum">
              <a:rPr lang="en-US" sz="2400"/>
              <a:pPr algn="ctr"/>
              <a:t>12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381000"/>
            <a:ext cx="10972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/>
              <a:t>Django Installation for PyCharm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AC9F48D-65FD-4248-81FA-BC34904397E7}"/>
              </a:ext>
            </a:extLst>
          </p:cNvPr>
          <p:cNvSpPr/>
          <p:nvPr/>
        </p:nvSpPr>
        <p:spPr>
          <a:xfrm>
            <a:off x="457200" y="1219200"/>
            <a:ext cx="111252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Environment Variables…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A118A4F-435A-4017-810F-1CE91042A2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7193" y="2013207"/>
            <a:ext cx="7672813" cy="4078706"/>
          </a:xfrm>
          <a:prstGeom prst="rect">
            <a:avLst/>
          </a:prstGeom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15C4F71A-D690-40EC-B07B-7024C424DF97}"/>
              </a:ext>
            </a:extLst>
          </p:cNvPr>
          <p:cNvSpPr/>
          <p:nvPr/>
        </p:nvSpPr>
        <p:spPr>
          <a:xfrm>
            <a:off x="914400" y="2691492"/>
            <a:ext cx="1831524" cy="60960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Copy this path</a:t>
            </a:r>
          </a:p>
        </p:txBody>
      </p:sp>
    </p:spTree>
    <p:extLst>
      <p:ext uri="{BB962C8B-B14F-4D97-AF65-F5344CB8AC3E}">
        <p14:creationId xmlns:p14="http://schemas.microsoft.com/office/powerpoint/2010/main" val="3777814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430000" y="6362701"/>
            <a:ext cx="609599" cy="381001"/>
          </a:xfrm>
        </p:spPr>
        <p:txBody>
          <a:bodyPr/>
          <a:lstStyle/>
          <a:p>
            <a:pPr algn="ctr"/>
            <a:fld id="{B6F15528-21DE-4FAA-801E-634DDDAF4B2B}" type="slidenum">
              <a:rPr lang="en-US" sz="2400"/>
              <a:pPr algn="ctr"/>
              <a:t>13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381000"/>
            <a:ext cx="10972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/>
              <a:t>Django Installation for PyCharm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AC9F48D-65FD-4248-81FA-BC34904397E7}"/>
              </a:ext>
            </a:extLst>
          </p:cNvPr>
          <p:cNvSpPr/>
          <p:nvPr/>
        </p:nvSpPr>
        <p:spPr>
          <a:xfrm>
            <a:off x="457200" y="1219200"/>
            <a:ext cx="111252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Environment Variables…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381561-3DD0-4DA5-A82D-8D9E29C23A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7350" y="2152650"/>
            <a:ext cx="8877300" cy="2552700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651110C7-99FB-4522-A86E-F75D70B61F49}"/>
              </a:ext>
            </a:extLst>
          </p:cNvPr>
          <p:cNvSpPr/>
          <p:nvPr/>
        </p:nvSpPr>
        <p:spPr>
          <a:xfrm>
            <a:off x="2438400" y="3325584"/>
            <a:ext cx="1050474" cy="60960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Paste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BD41BBCB-A80E-4672-BC64-49F17EDEE8A1}"/>
              </a:ext>
            </a:extLst>
          </p:cNvPr>
          <p:cNvSpPr/>
          <p:nvPr/>
        </p:nvSpPr>
        <p:spPr>
          <a:xfrm>
            <a:off x="7315200" y="3946070"/>
            <a:ext cx="533400" cy="60960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187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C419E620-6761-4D77-BC3F-1FA15B8CDBF8}"/>
              </a:ext>
            </a:extLst>
          </p:cNvPr>
          <p:cNvGrpSpPr/>
          <p:nvPr/>
        </p:nvGrpSpPr>
        <p:grpSpPr>
          <a:xfrm>
            <a:off x="5004558" y="1581912"/>
            <a:ext cx="4585193" cy="5042493"/>
            <a:chOff x="6019800" y="1510708"/>
            <a:chExt cx="4585193" cy="5042493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B823532B-08DC-4CB2-8C6A-B4E3DE55D3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19800" y="1510708"/>
              <a:ext cx="4585193" cy="5042493"/>
            </a:xfrm>
            <a:prstGeom prst="rect">
              <a:avLst/>
            </a:prstGeom>
          </p:spPr>
        </p:pic>
        <p:sp>
          <p:nvSpPr>
            <p:cNvPr id="18" name="Arrow: Right 17">
              <a:extLst>
                <a:ext uri="{FF2B5EF4-FFF2-40B4-BE49-F238E27FC236}">
                  <a16:creationId xmlns:a16="http://schemas.microsoft.com/office/drawing/2014/main" id="{64307532-6031-4FB4-A5B5-A965BC2180CD}"/>
                </a:ext>
              </a:extLst>
            </p:cNvPr>
            <p:cNvSpPr/>
            <p:nvPr/>
          </p:nvSpPr>
          <p:spPr>
            <a:xfrm>
              <a:off x="9195708" y="4478767"/>
              <a:ext cx="533400" cy="609600"/>
            </a:xfrm>
            <a:prstGeom prst="rightArrow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430000" y="6362701"/>
            <a:ext cx="609599" cy="381001"/>
          </a:xfrm>
        </p:spPr>
        <p:txBody>
          <a:bodyPr/>
          <a:lstStyle/>
          <a:p>
            <a:pPr algn="ctr"/>
            <a:fld id="{B6F15528-21DE-4FAA-801E-634DDDAF4B2B}" type="slidenum">
              <a:rPr lang="en-US" sz="2400"/>
              <a:pPr algn="ctr"/>
              <a:t>14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381000"/>
            <a:ext cx="10972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/>
              <a:t>Django Installation for PyCharm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AC9F48D-65FD-4248-81FA-BC34904397E7}"/>
              </a:ext>
            </a:extLst>
          </p:cNvPr>
          <p:cNvSpPr/>
          <p:nvPr/>
        </p:nvSpPr>
        <p:spPr>
          <a:xfrm>
            <a:off x="457200" y="1219200"/>
            <a:ext cx="111252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Environment Variables…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055E7EF-C175-4FF6-8DBF-848337EDDF17}"/>
              </a:ext>
            </a:extLst>
          </p:cNvPr>
          <p:cNvGrpSpPr/>
          <p:nvPr/>
        </p:nvGrpSpPr>
        <p:grpSpPr>
          <a:xfrm>
            <a:off x="66733" y="1907485"/>
            <a:ext cx="4666245" cy="4716920"/>
            <a:chOff x="3962400" y="1875455"/>
            <a:chExt cx="4666245" cy="471692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DC3AAC1-2DE5-40BF-AA50-CA72ABD454B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30790" y="1875455"/>
              <a:ext cx="4297855" cy="4716920"/>
            </a:xfrm>
            <a:prstGeom prst="rect">
              <a:avLst/>
            </a:prstGeom>
          </p:spPr>
        </p:pic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A901BEB4-4B1D-4D25-957B-15B0EA457F58}"/>
                </a:ext>
              </a:extLst>
            </p:cNvPr>
            <p:cNvSpPr/>
            <p:nvPr/>
          </p:nvSpPr>
          <p:spPr>
            <a:xfrm>
              <a:off x="3962400" y="4356379"/>
              <a:ext cx="533400" cy="609600"/>
            </a:xfrm>
            <a:prstGeom prst="rightArrow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Arrow: Right 11">
              <a:extLst>
                <a:ext uri="{FF2B5EF4-FFF2-40B4-BE49-F238E27FC236}">
                  <a16:creationId xmlns:a16="http://schemas.microsoft.com/office/drawing/2014/main" id="{4320BC47-1F39-4177-AFA0-4EFED370C46F}"/>
                </a:ext>
              </a:extLst>
            </p:cNvPr>
            <p:cNvSpPr/>
            <p:nvPr/>
          </p:nvSpPr>
          <p:spPr>
            <a:xfrm>
              <a:off x="6618512" y="5611583"/>
              <a:ext cx="533400" cy="609600"/>
            </a:xfrm>
            <a:prstGeom prst="rightArrow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BF9CF28F-BA62-42BB-AF21-0F4A2218CC50}"/>
              </a:ext>
            </a:extLst>
          </p:cNvPr>
          <p:cNvSpPr/>
          <p:nvPr/>
        </p:nvSpPr>
        <p:spPr>
          <a:xfrm>
            <a:off x="4573982" y="3961145"/>
            <a:ext cx="533400" cy="60960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8BD3C6FE-2491-406D-ADBE-41C8C2D995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70094" y="5110138"/>
            <a:ext cx="2519680" cy="1025929"/>
          </a:xfrm>
          <a:prstGeom prst="rect">
            <a:avLst/>
          </a:prstGeom>
        </p:spPr>
      </p:pic>
      <p:sp>
        <p:nvSpPr>
          <p:cNvPr id="25" name="Arrow: Right 24">
            <a:extLst>
              <a:ext uri="{FF2B5EF4-FFF2-40B4-BE49-F238E27FC236}">
                <a16:creationId xmlns:a16="http://schemas.microsoft.com/office/drawing/2014/main" id="{C344E603-189D-4535-A811-068914F477DD}"/>
              </a:ext>
            </a:extLst>
          </p:cNvPr>
          <p:cNvSpPr/>
          <p:nvPr/>
        </p:nvSpPr>
        <p:spPr>
          <a:xfrm>
            <a:off x="9103394" y="5276088"/>
            <a:ext cx="533400" cy="60960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3C50EB7B-9D58-4616-A48F-A9766B0C4713}"/>
              </a:ext>
            </a:extLst>
          </p:cNvPr>
          <p:cNvSpPr/>
          <p:nvPr/>
        </p:nvSpPr>
        <p:spPr>
          <a:xfrm rot="5400000">
            <a:off x="10782300" y="5276088"/>
            <a:ext cx="533400" cy="60960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951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430000" y="6362701"/>
            <a:ext cx="609599" cy="381001"/>
          </a:xfrm>
        </p:spPr>
        <p:txBody>
          <a:bodyPr/>
          <a:lstStyle/>
          <a:p>
            <a:pPr algn="ctr"/>
            <a:fld id="{B6F15528-21DE-4FAA-801E-634DDDAF4B2B}" type="slidenum">
              <a:rPr lang="en-US" sz="2400"/>
              <a:pPr algn="ctr"/>
              <a:t>15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381000"/>
            <a:ext cx="10972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/>
              <a:t>Django Installation for PyCharm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AC9F48D-65FD-4248-81FA-BC34904397E7}"/>
              </a:ext>
            </a:extLst>
          </p:cNvPr>
          <p:cNvSpPr/>
          <p:nvPr/>
        </p:nvSpPr>
        <p:spPr>
          <a:xfrm>
            <a:off x="457200" y="1219200"/>
            <a:ext cx="11125200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Environment Variables…</a:t>
            </a:r>
          </a:p>
          <a:p>
            <a:r>
              <a:rPr lang="en-US" sz="2800" dirty="0"/>
              <a:t>Add </a:t>
            </a:r>
            <a:r>
              <a:rPr lang="en-US" sz="2800" dirty="0">
                <a:highlight>
                  <a:srgbClr val="C0C0C0"/>
                </a:highlight>
              </a:rPr>
              <a:t>;%PYTHON_HOME%</a:t>
            </a:r>
          </a:p>
          <a:p>
            <a:endParaRPr lang="en-US" sz="2800" dirty="0">
              <a:highlight>
                <a:srgbClr val="C0C0C0"/>
              </a:highlight>
            </a:endParaRPr>
          </a:p>
          <a:p>
            <a:endParaRPr lang="en-US" sz="2800" dirty="0">
              <a:highlight>
                <a:srgbClr val="C0C0C0"/>
              </a:highlight>
            </a:endParaRPr>
          </a:p>
          <a:p>
            <a:endParaRPr lang="en-US" sz="2800" dirty="0">
              <a:highlight>
                <a:srgbClr val="C0C0C0"/>
              </a:highlight>
            </a:endParaRPr>
          </a:p>
          <a:p>
            <a:endParaRPr lang="en-US" sz="2800" dirty="0">
              <a:highlight>
                <a:srgbClr val="C0C0C0"/>
              </a:highlight>
            </a:endParaRPr>
          </a:p>
          <a:p>
            <a:endParaRPr lang="en-US" sz="2800" dirty="0">
              <a:highlight>
                <a:srgbClr val="C0C0C0"/>
              </a:highlight>
            </a:endParaRPr>
          </a:p>
          <a:p>
            <a:endParaRPr lang="en-US" sz="2800" dirty="0">
              <a:highlight>
                <a:srgbClr val="C0C0C0"/>
              </a:highlight>
            </a:endParaRPr>
          </a:p>
          <a:p>
            <a:endParaRPr lang="en-US" sz="2800" dirty="0">
              <a:highlight>
                <a:srgbClr val="C0C0C0"/>
              </a:highlight>
            </a:endParaRPr>
          </a:p>
          <a:p>
            <a:endParaRPr lang="en-US" sz="2800" dirty="0">
              <a:highlight>
                <a:srgbClr val="C0C0C0"/>
              </a:highlight>
            </a:endParaRPr>
          </a:p>
          <a:p>
            <a:endParaRPr lang="en-US" sz="2800" dirty="0"/>
          </a:p>
          <a:p>
            <a:r>
              <a:rPr lang="en-US" sz="2800" dirty="0"/>
              <a:t>Then we press OK for all the open windows.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1480F7-FA59-48C3-A30D-AFC9592BE2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7350" y="2819400"/>
            <a:ext cx="8877300" cy="2552700"/>
          </a:xfrm>
          <a:prstGeom prst="rect">
            <a:avLst/>
          </a:prstGeom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A74E1D7C-9EEB-41E2-A82D-975D738DB95D}"/>
              </a:ext>
            </a:extLst>
          </p:cNvPr>
          <p:cNvSpPr/>
          <p:nvPr/>
        </p:nvSpPr>
        <p:spPr>
          <a:xfrm rot="5400000">
            <a:off x="9298906" y="3581400"/>
            <a:ext cx="533400" cy="60960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C4144340-D217-45D2-84EA-7CDF1B06E9AC}"/>
              </a:ext>
            </a:extLst>
          </p:cNvPr>
          <p:cNvSpPr/>
          <p:nvPr/>
        </p:nvSpPr>
        <p:spPr>
          <a:xfrm>
            <a:off x="7315200" y="4645476"/>
            <a:ext cx="533400" cy="60960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540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430000" y="6362701"/>
            <a:ext cx="609599" cy="381001"/>
          </a:xfrm>
        </p:spPr>
        <p:txBody>
          <a:bodyPr/>
          <a:lstStyle/>
          <a:p>
            <a:pPr algn="ctr"/>
            <a:fld id="{B6F15528-21DE-4FAA-801E-634DDDAF4B2B}" type="slidenum">
              <a:rPr lang="en-US" sz="2400"/>
              <a:pPr algn="ctr"/>
              <a:t>16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381000"/>
            <a:ext cx="10972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/>
              <a:t>Django Installation for PyCharm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46995E-1F04-4F15-822C-55BCF39C10C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6667"/>
          <a:stretch/>
        </p:blipFill>
        <p:spPr>
          <a:xfrm>
            <a:off x="2960914" y="1341665"/>
            <a:ext cx="6270171" cy="5029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244E3F8-A87C-48ED-AF85-5FE52FF46D70}"/>
              </a:ext>
            </a:extLst>
          </p:cNvPr>
          <p:cNvSpPr/>
          <p:nvPr/>
        </p:nvSpPr>
        <p:spPr>
          <a:xfrm>
            <a:off x="457200" y="1219200"/>
            <a:ext cx="111252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Scroll down….</a:t>
            </a:r>
          </a:p>
        </p:txBody>
      </p:sp>
    </p:spTree>
    <p:extLst>
      <p:ext uri="{BB962C8B-B14F-4D97-AF65-F5344CB8AC3E}">
        <p14:creationId xmlns:p14="http://schemas.microsoft.com/office/powerpoint/2010/main" val="1186963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87FC995-BF64-4671-8F10-6D56466D511E}"/>
              </a:ext>
            </a:extLst>
          </p:cNvPr>
          <p:cNvSpPr/>
          <p:nvPr/>
        </p:nvSpPr>
        <p:spPr>
          <a:xfrm>
            <a:off x="457200" y="1290222"/>
            <a:ext cx="11125200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800" dirty="0">
              <a:highlight>
                <a:srgbClr val="C0C0C0"/>
              </a:highlight>
            </a:endParaRPr>
          </a:p>
          <a:p>
            <a:endParaRPr lang="en-US" sz="2800" dirty="0">
              <a:highlight>
                <a:srgbClr val="C0C0C0"/>
              </a:highlight>
            </a:endParaRPr>
          </a:p>
          <a:p>
            <a:endParaRPr lang="en-US" sz="2800" dirty="0">
              <a:highlight>
                <a:srgbClr val="C0C0C0"/>
              </a:highlight>
            </a:endParaRPr>
          </a:p>
          <a:p>
            <a:endParaRPr lang="en-US" sz="2800" dirty="0">
              <a:highlight>
                <a:srgbClr val="C0C0C0"/>
              </a:highlight>
            </a:endParaRPr>
          </a:p>
          <a:p>
            <a:endParaRPr lang="en-US" sz="2800" dirty="0">
              <a:highlight>
                <a:srgbClr val="C0C0C0"/>
              </a:highlight>
            </a:endParaRPr>
          </a:p>
          <a:p>
            <a:endParaRPr lang="en-US" sz="2800" dirty="0">
              <a:highlight>
                <a:srgbClr val="C0C0C0"/>
              </a:highlight>
            </a:endParaRPr>
          </a:p>
          <a:p>
            <a:endParaRPr lang="en-US" sz="2800" dirty="0">
              <a:highlight>
                <a:srgbClr val="C0C0C0"/>
              </a:highlight>
            </a:endParaRPr>
          </a:p>
          <a:p>
            <a:endParaRPr lang="en-US" sz="2800" dirty="0">
              <a:highlight>
                <a:srgbClr val="C0C0C0"/>
              </a:highlight>
            </a:endParaRPr>
          </a:p>
          <a:p>
            <a:endParaRPr lang="en-US" sz="2800" dirty="0">
              <a:highlight>
                <a:srgbClr val="C0C0C0"/>
              </a:highlight>
            </a:endParaRPr>
          </a:p>
          <a:p>
            <a:endParaRPr lang="en-US" sz="2800" dirty="0">
              <a:highlight>
                <a:srgbClr val="C0C0C0"/>
              </a:highlight>
            </a:endParaRPr>
          </a:p>
          <a:p>
            <a:endParaRPr lang="en-US" sz="2800" dirty="0"/>
          </a:p>
          <a:p>
            <a:r>
              <a:rPr lang="en-US" sz="2800" dirty="0"/>
              <a:t>Now, we need to install and finish the set up process.</a:t>
            </a:r>
          </a:p>
        </p:txBody>
      </p:sp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430000" y="6362701"/>
            <a:ext cx="609599" cy="381001"/>
          </a:xfrm>
        </p:spPr>
        <p:txBody>
          <a:bodyPr/>
          <a:lstStyle/>
          <a:p>
            <a:pPr algn="ctr"/>
            <a:fld id="{B6F15528-21DE-4FAA-801E-634DDDAF4B2B}" type="slidenum">
              <a:rPr lang="en-US" sz="2400"/>
              <a:pPr algn="ctr"/>
              <a:t>17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381000"/>
            <a:ext cx="10972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/>
              <a:t>Django Installation for PyCharm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9348979-09E3-4949-B002-36AB5D230EA0}"/>
              </a:ext>
            </a:extLst>
          </p:cNvPr>
          <p:cNvGrpSpPr/>
          <p:nvPr/>
        </p:nvGrpSpPr>
        <p:grpSpPr>
          <a:xfrm>
            <a:off x="3619500" y="1447800"/>
            <a:ext cx="4800600" cy="4348578"/>
            <a:chOff x="3689560" y="1428740"/>
            <a:chExt cx="5149640" cy="460499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FBC9B23-66ED-4E0A-A895-0EDC4F593C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89560" y="1428740"/>
              <a:ext cx="5149640" cy="4604992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7" name="Arrow: Right 6">
              <a:extLst>
                <a:ext uri="{FF2B5EF4-FFF2-40B4-BE49-F238E27FC236}">
                  <a16:creationId xmlns:a16="http://schemas.microsoft.com/office/drawing/2014/main" id="{ECEA0F82-AFA1-4C36-8556-AC1106428C39}"/>
                </a:ext>
              </a:extLst>
            </p:cNvPr>
            <p:cNvSpPr/>
            <p:nvPr/>
          </p:nvSpPr>
          <p:spPr>
            <a:xfrm rot="5400000">
              <a:off x="6099742" y="4595474"/>
              <a:ext cx="490305" cy="563101"/>
            </a:xfrm>
            <a:prstGeom prst="rightArrow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01981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430000" y="6362701"/>
            <a:ext cx="609599" cy="381001"/>
          </a:xfrm>
        </p:spPr>
        <p:txBody>
          <a:bodyPr/>
          <a:lstStyle/>
          <a:p>
            <a:pPr algn="ctr"/>
            <a:fld id="{B6F15528-21DE-4FAA-801E-634DDDAF4B2B}" type="slidenum">
              <a:rPr lang="en-US" sz="2400"/>
              <a:pPr algn="ctr"/>
              <a:t>18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381000"/>
            <a:ext cx="10972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/>
              <a:t>Sample Web Application Demo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244E3F8-A87C-48ED-AF85-5FE52FF46D70}"/>
              </a:ext>
            </a:extLst>
          </p:cNvPr>
          <p:cNvSpPr/>
          <p:nvPr/>
        </p:nvSpPr>
        <p:spPr>
          <a:xfrm>
            <a:off x="457200" y="1219200"/>
            <a:ext cx="111252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Creating a new project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078D2F-24C2-48DB-B652-B0BF87079B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9400" y="1889063"/>
            <a:ext cx="6672438" cy="4191000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8C689326-AB14-45E9-96AD-51C186D956B0}"/>
              </a:ext>
            </a:extLst>
          </p:cNvPr>
          <p:cNvSpPr/>
          <p:nvPr/>
        </p:nvSpPr>
        <p:spPr>
          <a:xfrm>
            <a:off x="6248400" y="3747760"/>
            <a:ext cx="533400" cy="60960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251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430000" y="6362701"/>
            <a:ext cx="609599" cy="381001"/>
          </a:xfrm>
        </p:spPr>
        <p:txBody>
          <a:bodyPr/>
          <a:lstStyle/>
          <a:p>
            <a:pPr algn="ctr"/>
            <a:fld id="{B6F15528-21DE-4FAA-801E-634DDDAF4B2B}" type="slidenum">
              <a:rPr lang="en-US" sz="2400"/>
              <a:pPr algn="ctr"/>
              <a:t>19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381000"/>
            <a:ext cx="10972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/>
              <a:t>Sample Web Application Demo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244E3F8-A87C-48ED-AF85-5FE52FF46D70}"/>
              </a:ext>
            </a:extLst>
          </p:cNvPr>
          <p:cNvSpPr/>
          <p:nvPr/>
        </p:nvSpPr>
        <p:spPr>
          <a:xfrm>
            <a:off x="457200" y="1219200"/>
            <a:ext cx="111252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Creating a new project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BB2E499-7389-4138-98B2-F47411496CDB}"/>
              </a:ext>
            </a:extLst>
          </p:cNvPr>
          <p:cNvGrpSpPr/>
          <p:nvPr/>
        </p:nvGrpSpPr>
        <p:grpSpPr>
          <a:xfrm>
            <a:off x="2781300" y="1828800"/>
            <a:ext cx="6629400" cy="4462346"/>
            <a:chOff x="2781300" y="1780964"/>
            <a:chExt cx="6629400" cy="446234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3DCD611-ABCF-432B-BC41-07A7ED07EA1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81300" y="1992347"/>
              <a:ext cx="6629400" cy="4163968"/>
            </a:xfrm>
            <a:prstGeom prst="rect">
              <a:avLst/>
            </a:prstGeom>
          </p:spPr>
        </p:pic>
        <p:sp>
          <p:nvSpPr>
            <p:cNvPr id="8" name="Arrow: Right 7">
              <a:extLst>
                <a:ext uri="{FF2B5EF4-FFF2-40B4-BE49-F238E27FC236}">
                  <a16:creationId xmlns:a16="http://schemas.microsoft.com/office/drawing/2014/main" id="{8C689326-AB14-45E9-96AD-51C186D956B0}"/>
                </a:ext>
              </a:extLst>
            </p:cNvPr>
            <p:cNvSpPr/>
            <p:nvPr/>
          </p:nvSpPr>
          <p:spPr>
            <a:xfrm>
              <a:off x="7391400" y="5633710"/>
              <a:ext cx="533400" cy="609600"/>
            </a:xfrm>
            <a:prstGeom prst="rightArrow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509A7FB4-FBE5-498E-B241-A76E1307EAA3}"/>
                </a:ext>
              </a:extLst>
            </p:cNvPr>
            <p:cNvSpPr/>
            <p:nvPr/>
          </p:nvSpPr>
          <p:spPr>
            <a:xfrm rot="5400000">
              <a:off x="4191000" y="1742864"/>
              <a:ext cx="533400" cy="609600"/>
            </a:xfrm>
            <a:prstGeom prst="rightArrow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51684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430000" y="6362701"/>
            <a:ext cx="609599" cy="381001"/>
          </a:xfrm>
        </p:spPr>
        <p:txBody>
          <a:bodyPr/>
          <a:lstStyle/>
          <a:p>
            <a:pPr algn="ctr"/>
            <a:fld id="{B6F15528-21DE-4FAA-801E-634DDDAF4B2B}" type="slidenum">
              <a:rPr lang="en-US" sz="2400"/>
              <a:pPr algn="ctr"/>
              <a:t>2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381000"/>
            <a:ext cx="10972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/>
              <a:t>Outline</a:t>
            </a:r>
            <a:endParaRPr lang="en-US" sz="2800" b="1" dirty="0"/>
          </a:p>
        </p:txBody>
      </p:sp>
      <p:sp>
        <p:nvSpPr>
          <p:cNvPr id="7" name="Rectangle 6"/>
          <p:cNvSpPr/>
          <p:nvPr/>
        </p:nvSpPr>
        <p:spPr>
          <a:xfrm>
            <a:off x="457200" y="1219200"/>
            <a:ext cx="111252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Introduction</a:t>
            </a:r>
          </a:p>
          <a:p>
            <a:r>
              <a:rPr lang="en-US" sz="2800" dirty="0"/>
              <a:t>Why using Python for Web Development?</a:t>
            </a:r>
          </a:p>
          <a:p>
            <a:r>
              <a:rPr lang="en-US" sz="2800" dirty="0"/>
              <a:t>Python Web Development Libraries</a:t>
            </a:r>
          </a:p>
          <a:p>
            <a:r>
              <a:rPr lang="en-US" sz="2800" dirty="0"/>
              <a:t>Python and Django</a:t>
            </a:r>
          </a:p>
          <a:p>
            <a:r>
              <a:rPr lang="en-US" sz="2800" dirty="0"/>
              <a:t>Django Installation for PyCharm</a:t>
            </a:r>
          </a:p>
          <a:p>
            <a:r>
              <a:rPr lang="en-US" sz="2800" dirty="0"/>
              <a:t>Sample Web Application Demo</a:t>
            </a:r>
          </a:p>
          <a:p>
            <a:r>
              <a:rPr lang="en-US" sz="2800" dirty="0"/>
              <a:t>Just a bit of Flask </a:t>
            </a:r>
          </a:p>
          <a:p>
            <a:r>
              <a:rPr lang="en-US" sz="2800" dirty="0"/>
              <a:t>What is REST API?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673971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430000" y="6362701"/>
            <a:ext cx="609599" cy="381001"/>
          </a:xfrm>
        </p:spPr>
        <p:txBody>
          <a:bodyPr/>
          <a:lstStyle/>
          <a:p>
            <a:pPr algn="ctr"/>
            <a:fld id="{B6F15528-21DE-4FAA-801E-634DDDAF4B2B}" type="slidenum">
              <a:rPr lang="en-US" sz="2400"/>
              <a:pPr algn="ctr"/>
              <a:t>20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381000"/>
            <a:ext cx="10972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/>
              <a:t>Sample Web Application Demo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244E3F8-A87C-48ED-AF85-5FE52FF46D70}"/>
              </a:ext>
            </a:extLst>
          </p:cNvPr>
          <p:cNvSpPr/>
          <p:nvPr/>
        </p:nvSpPr>
        <p:spPr>
          <a:xfrm>
            <a:off x="457200" y="1219200"/>
            <a:ext cx="111252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Creating a new project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0DF739-3F16-4709-8531-47CABAF4CC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8300" y="1878177"/>
            <a:ext cx="8915400" cy="4736306"/>
          </a:xfrm>
          <a:prstGeom prst="rect">
            <a:avLst/>
          </a:prstGeom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B9153D48-9FA6-46B0-A9B5-CFDBDF025D83}"/>
              </a:ext>
            </a:extLst>
          </p:cNvPr>
          <p:cNvSpPr/>
          <p:nvPr/>
        </p:nvSpPr>
        <p:spPr>
          <a:xfrm rot="5400000">
            <a:off x="1790700" y="5791201"/>
            <a:ext cx="533400" cy="60960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782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430000" y="6362701"/>
            <a:ext cx="609599" cy="381001"/>
          </a:xfrm>
        </p:spPr>
        <p:txBody>
          <a:bodyPr/>
          <a:lstStyle/>
          <a:p>
            <a:pPr algn="ctr"/>
            <a:fld id="{B6F15528-21DE-4FAA-801E-634DDDAF4B2B}" type="slidenum">
              <a:rPr lang="en-US" sz="2400"/>
              <a:pPr algn="ctr"/>
              <a:t>21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381000"/>
            <a:ext cx="10972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/>
              <a:t>Sample Web Application Demo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244E3F8-A87C-48ED-AF85-5FE52FF46D70}"/>
              </a:ext>
            </a:extLst>
          </p:cNvPr>
          <p:cNvSpPr/>
          <p:nvPr/>
        </p:nvSpPr>
        <p:spPr>
          <a:xfrm>
            <a:off x="457200" y="1219200"/>
            <a:ext cx="111252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pip install </a:t>
            </a:r>
            <a:r>
              <a:rPr lang="en-US" sz="2800" dirty="0" err="1"/>
              <a:t>django</a:t>
            </a:r>
            <a:endParaRPr lang="en-US" sz="2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F927C3-DC0B-4B23-A440-5D50CAFE91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200" y="1776413"/>
            <a:ext cx="8991600" cy="4776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786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430000" y="6362701"/>
            <a:ext cx="609599" cy="381001"/>
          </a:xfrm>
        </p:spPr>
        <p:txBody>
          <a:bodyPr/>
          <a:lstStyle/>
          <a:p>
            <a:pPr algn="ctr"/>
            <a:fld id="{B6F15528-21DE-4FAA-801E-634DDDAF4B2B}" type="slidenum">
              <a:rPr lang="en-US" sz="2400"/>
              <a:pPr algn="ctr"/>
              <a:t>22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381000"/>
            <a:ext cx="10972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/>
              <a:t>Sample Web Application Demo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B30B50-4D59-48A6-937D-E286ACCA26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2100" y="1559039"/>
            <a:ext cx="9067800" cy="4817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865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430000" y="6362701"/>
            <a:ext cx="609599" cy="381001"/>
          </a:xfrm>
        </p:spPr>
        <p:txBody>
          <a:bodyPr/>
          <a:lstStyle/>
          <a:p>
            <a:pPr algn="ctr"/>
            <a:fld id="{B6F15528-21DE-4FAA-801E-634DDDAF4B2B}" type="slidenum">
              <a:rPr lang="en-US" sz="2400"/>
              <a:pPr algn="ctr"/>
              <a:t>23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381000"/>
            <a:ext cx="10972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/>
              <a:t>Sample Web Application Demo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B30B50-4D59-48A6-937D-E286ACCA26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2100" y="1559039"/>
            <a:ext cx="9067800" cy="481726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FD05331-615A-443D-AB7C-70A8067BAF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038643"/>
            <a:ext cx="12192000" cy="2362157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A61019C6-7363-4165-98C9-74A241BF47F1}"/>
              </a:ext>
            </a:extLst>
          </p:cNvPr>
          <p:cNvSpPr/>
          <p:nvPr/>
        </p:nvSpPr>
        <p:spPr>
          <a:xfrm rot="10800000">
            <a:off x="6098724" y="5165271"/>
            <a:ext cx="533400" cy="60960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13524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430000" y="6362701"/>
            <a:ext cx="609599" cy="381001"/>
          </a:xfrm>
        </p:spPr>
        <p:txBody>
          <a:bodyPr/>
          <a:lstStyle/>
          <a:p>
            <a:pPr algn="ctr"/>
            <a:fld id="{B6F15528-21DE-4FAA-801E-634DDDAF4B2B}" type="slidenum">
              <a:rPr lang="en-US" sz="2400"/>
              <a:pPr algn="ctr"/>
              <a:t>24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381000"/>
            <a:ext cx="10972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/>
              <a:t>Sample Web Application Demo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244E3F8-A87C-48ED-AF85-5FE52FF46D70}"/>
              </a:ext>
            </a:extLst>
          </p:cNvPr>
          <p:cNvSpPr/>
          <p:nvPr/>
        </p:nvSpPr>
        <p:spPr>
          <a:xfrm>
            <a:off x="457200" y="1219200"/>
            <a:ext cx="111252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Cross-checking the Django installation in command prompt: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C2318B2-233D-4E2C-903F-F5923D5E43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0" y="2104345"/>
            <a:ext cx="8077200" cy="4291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363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430000" y="6362701"/>
            <a:ext cx="609599" cy="381001"/>
          </a:xfrm>
        </p:spPr>
        <p:txBody>
          <a:bodyPr/>
          <a:lstStyle/>
          <a:p>
            <a:pPr algn="ctr"/>
            <a:fld id="{B6F15528-21DE-4FAA-801E-634DDDAF4B2B}" type="slidenum">
              <a:rPr lang="en-US" sz="2400"/>
              <a:pPr algn="ctr"/>
              <a:t>25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381000"/>
            <a:ext cx="10972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/>
              <a:t>Sample Web Application Demo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244E3F8-A87C-48ED-AF85-5FE52FF46D70}"/>
              </a:ext>
            </a:extLst>
          </p:cNvPr>
          <p:cNvSpPr/>
          <p:nvPr/>
        </p:nvSpPr>
        <p:spPr>
          <a:xfrm>
            <a:off x="457200" y="1219200"/>
            <a:ext cx="111252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Creating a project using the Terminal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28B92A2-E12A-4A61-AE29-910B1E29E1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0700" y="1983581"/>
            <a:ext cx="8458200" cy="4493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030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430000" y="6362701"/>
            <a:ext cx="609599" cy="381001"/>
          </a:xfrm>
        </p:spPr>
        <p:txBody>
          <a:bodyPr/>
          <a:lstStyle/>
          <a:p>
            <a:pPr algn="ctr"/>
            <a:fld id="{B6F15528-21DE-4FAA-801E-634DDDAF4B2B}" type="slidenum">
              <a:rPr lang="en-US" sz="2400"/>
              <a:pPr algn="ctr"/>
              <a:t>26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381000"/>
            <a:ext cx="10972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/>
              <a:t>Sample Web Application Demo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244E3F8-A87C-48ED-AF85-5FE52FF46D70}"/>
              </a:ext>
            </a:extLst>
          </p:cNvPr>
          <p:cNvSpPr/>
          <p:nvPr/>
        </p:nvSpPr>
        <p:spPr>
          <a:xfrm>
            <a:off x="457200" y="1219200"/>
            <a:ext cx="111252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Creating a project using the Terminal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44F9AB-BF94-4C8B-A1A7-C056A258B6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1734584"/>
            <a:ext cx="8839200" cy="4695825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175686D4-617C-4B61-B272-C377DAC6B0F8}"/>
              </a:ext>
            </a:extLst>
          </p:cNvPr>
          <p:cNvSpPr/>
          <p:nvPr/>
        </p:nvSpPr>
        <p:spPr>
          <a:xfrm>
            <a:off x="1143000" y="2257804"/>
            <a:ext cx="533400" cy="60960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501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F41F978-596D-4A16-AD12-99752693C2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1872734"/>
            <a:ext cx="4544908" cy="2614613"/>
          </a:xfrm>
          <a:prstGeom prst="rect">
            <a:avLst/>
          </a:prstGeom>
        </p:spPr>
      </p:pic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430000" y="6362701"/>
            <a:ext cx="609599" cy="381001"/>
          </a:xfrm>
        </p:spPr>
        <p:txBody>
          <a:bodyPr/>
          <a:lstStyle/>
          <a:p>
            <a:pPr algn="ctr"/>
            <a:fld id="{B6F15528-21DE-4FAA-801E-634DDDAF4B2B}" type="slidenum">
              <a:rPr lang="en-US" sz="2400"/>
              <a:pPr algn="ctr"/>
              <a:t>27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381000"/>
            <a:ext cx="10972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/>
              <a:t>Sample Web Application Demo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244E3F8-A87C-48ED-AF85-5FE52FF46D70}"/>
              </a:ext>
            </a:extLst>
          </p:cNvPr>
          <p:cNvSpPr/>
          <p:nvPr/>
        </p:nvSpPr>
        <p:spPr>
          <a:xfrm>
            <a:off x="457200" y="1219200"/>
            <a:ext cx="111252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View </a:t>
            </a:r>
            <a:r>
              <a:rPr lang="en-US" sz="2800" dirty="0">
                <a:sym typeface="Wingdings" panose="05000000000000000000" pitchFamily="2" charset="2"/>
              </a:rPr>
              <a:t> Tool Windows  Terminal</a:t>
            </a:r>
            <a:endParaRPr lang="en-US" sz="2800" dirty="0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175686D4-617C-4B61-B272-C377DAC6B0F8}"/>
              </a:ext>
            </a:extLst>
          </p:cNvPr>
          <p:cNvSpPr/>
          <p:nvPr/>
        </p:nvSpPr>
        <p:spPr>
          <a:xfrm>
            <a:off x="3048000" y="3354542"/>
            <a:ext cx="533400" cy="60960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DC17B52-CB8A-419C-BD2E-C819CC7432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6027" y="1741441"/>
            <a:ext cx="5415986" cy="2844598"/>
          </a:xfrm>
          <a:prstGeom prst="rect">
            <a:avLst/>
          </a:prstGeom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98DF1556-07F2-4D07-AF02-03D4AAB2CBA0}"/>
              </a:ext>
            </a:extLst>
          </p:cNvPr>
          <p:cNvSpPr/>
          <p:nvPr/>
        </p:nvSpPr>
        <p:spPr>
          <a:xfrm>
            <a:off x="5579274" y="2819400"/>
            <a:ext cx="533400" cy="60960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7FC8899A-F8FE-43DF-9031-A268BB49B711}"/>
              </a:ext>
            </a:extLst>
          </p:cNvPr>
          <p:cNvSpPr/>
          <p:nvPr/>
        </p:nvSpPr>
        <p:spPr>
          <a:xfrm rot="5400000">
            <a:off x="7353300" y="1282184"/>
            <a:ext cx="533400" cy="60960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D3E3326A-D67B-43B4-A605-DA382F26DCEF}"/>
              </a:ext>
            </a:extLst>
          </p:cNvPr>
          <p:cNvSpPr/>
          <p:nvPr/>
        </p:nvSpPr>
        <p:spPr>
          <a:xfrm rot="5400000">
            <a:off x="7658100" y="3543300"/>
            <a:ext cx="533400" cy="60960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576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430000" y="6362701"/>
            <a:ext cx="609599" cy="381001"/>
          </a:xfrm>
        </p:spPr>
        <p:txBody>
          <a:bodyPr/>
          <a:lstStyle/>
          <a:p>
            <a:pPr algn="ctr"/>
            <a:fld id="{B6F15528-21DE-4FAA-801E-634DDDAF4B2B}" type="slidenum">
              <a:rPr lang="en-US" sz="2400"/>
              <a:pPr algn="ctr"/>
              <a:t>28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381000"/>
            <a:ext cx="10972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/>
              <a:t>Sample Web Application Demo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244E3F8-A87C-48ED-AF85-5FE52FF46D70}"/>
              </a:ext>
            </a:extLst>
          </p:cNvPr>
          <p:cNvSpPr/>
          <p:nvPr/>
        </p:nvSpPr>
        <p:spPr>
          <a:xfrm>
            <a:off x="457200" y="1219200"/>
            <a:ext cx="111252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What we have created so far….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F104CD-F2E0-47B1-BAD4-FB235AF28A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0700" y="1842798"/>
            <a:ext cx="8610600" cy="4574382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66A8F894-FFB2-4B88-BA4A-D98FB8F06075}"/>
              </a:ext>
            </a:extLst>
          </p:cNvPr>
          <p:cNvSpPr/>
          <p:nvPr/>
        </p:nvSpPr>
        <p:spPr>
          <a:xfrm>
            <a:off x="1524000" y="2286000"/>
            <a:ext cx="533400" cy="60960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868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430000" y="6362701"/>
            <a:ext cx="609599" cy="381001"/>
          </a:xfrm>
        </p:spPr>
        <p:txBody>
          <a:bodyPr/>
          <a:lstStyle/>
          <a:p>
            <a:pPr algn="ctr"/>
            <a:fld id="{B6F15528-21DE-4FAA-801E-634DDDAF4B2B}" type="slidenum">
              <a:rPr lang="en-US" sz="2400"/>
              <a:pPr algn="ctr"/>
              <a:t>29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381000"/>
            <a:ext cx="10972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/>
              <a:t>Sample Web Application Demo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244E3F8-A87C-48ED-AF85-5FE52FF46D70}"/>
              </a:ext>
            </a:extLst>
          </p:cNvPr>
          <p:cNvSpPr/>
          <p:nvPr/>
        </p:nvSpPr>
        <p:spPr>
          <a:xfrm>
            <a:off x="457200" y="1219200"/>
            <a:ext cx="111252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/>
              <a:t>manage.py </a:t>
            </a:r>
          </a:p>
          <a:p>
            <a:r>
              <a:rPr lang="en-US" sz="2800" dirty="0"/>
              <a:t>Command line utility </a:t>
            </a:r>
            <a:r>
              <a:rPr lang="en-US" sz="2800" dirty="0">
                <a:sym typeface="Wingdings" panose="05000000000000000000" pitchFamily="2" charset="2"/>
              </a:rPr>
              <a:t> Interact with Django project</a:t>
            </a:r>
            <a:r>
              <a:rPr lang="en-US" sz="2800" dirty="0"/>
              <a:t> 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50534EF-FAE0-420C-BF08-727EA8C1D02F}"/>
              </a:ext>
            </a:extLst>
          </p:cNvPr>
          <p:cNvGrpSpPr/>
          <p:nvPr/>
        </p:nvGrpSpPr>
        <p:grpSpPr>
          <a:xfrm>
            <a:off x="8534400" y="990600"/>
            <a:ext cx="2286000" cy="2119602"/>
            <a:chOff x="1752600" y="1842798"/>
            <a:chExt cx="2286000" cy="211960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0F104CD-F2E0-47B1-BAD4-FB235AF28A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73894" b="53664"/>
            <a:stretch/>
          </p:blipFill>
          <p:spPr>
            <a:xfrm>
              <a:off x="1790700" y="1842798"/>
              <a:ext cx="2247900" cy="2119602"/>
            </a:xfrm>
            <a:prstGeom prst="rect">
              <a:avLst/>
            </a:prstGeom>
          </p:spPr>
        </p:pic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66A8F894-FFB2-4B88-BA4A-D98FB8F06075}"/>
                </a:ext>
              </a:extLst>
            </p:cNvPr>
            <p:cNvSpPr/>
            <p:nvPr/>
          </p:nvSpPr>
          <p:spPr>
            <a:xfrm>
              <a:off x="1752600" y="2590800"/>
              <a:ext cx="533400" cy="609600"/>
            </a:xfrm>
            <a:prstGeom prst="rightArrow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7711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430000" y="6362701"/>
            <a:ext cx="609599" cy="381001"/>
          </a:xfrm>
        </p:spPr>
        <p:txBody>
          <a:bodyPr/>
          <a:lstStyle/>
          <a:p>
            <a:pPr algn="ctr"/>
            <a:fld id="{B6F15528-21DE-4FAA-801E-634DDDAF4B2B}" type="slidenum">
              <a:rPr lang="en-US" sz="2400"/>
              <a:pPr algn="ctr"/>
              <a:t>3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381000"/>
            <a:ext cx="8305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/>
              <a:t>Introduction</a:t>
            </a:r>
            <a:endParaRPr lang="en-US" sz="28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38FAB5-4738-4997-B652-026CB41646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02963"/>
            <a:ext cx="12192000" cy="5145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626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430000" y="6362701"/>
            <a:ext cx="609599" cy="381001"/>
          </a:xfrm>
        </p:spPr>
        <p:txBody>
          <a:bodyPr/>
          <a:lstStyle/>
          <a:p>
            <a:pPr algn="ctr"/>
            <a:fld id="{B6F15528-21DE-4FAA-801E-634DDDAF4B2B}" type="slidenum">
              <a:rPr lang="en-US" sz="2400"/>
              <a:pPr algn="ctr"/>
              <a:t>30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381000"/>
            <a:ext cx="10972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/>
              <a:t>Sample Web Application Demo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244E3F8-A87C-48ED-AF85-5FE52FF46D70}"/>
              </a:ext>
            </a:extLst>
          </p:cNvPr>
          <p:cNvSpPr/>
          <p:nvPr/>
        </p:nvSpPr>
        <p:spPr>
          <a:xfrm>
            <a:off x="457200" y="1219200"/>
            <a:ext cx="11277600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Inside the created project (DEMOPROJECT)</a:t>
            </a:r>
          </a:p>
          <a:p>
            <a:endParaRPr lang="en-US" sz="2800" dirty="0"/>
          </a:p>
          <a:p>
            <a:r>
              <a:rPr lang="en-US" sz="2800" dirty="0"/>
              <a:t>__init__.py  </a:t>
            </a:r>
            <a:r>
              <a:rPr lang="en-US" sz="2800" dirty="0">
                <a:sym typeface="Wingdings" panose="05000000000000000000" pitchFamily="2" charset="2"/>
              </a:rPr>
              <a:t> an empty directory, considered </a:t>
            </a:r>
          </a:p>
          <a:p>
            <a:r>
              <a:rPr lang="en-US" sz="2800" dirty="0">
                <a:sym typeface="Wingdings" panose="05000000000000000000" pitchFamily="2" charset="2"/>
              </a:rPr>
              <a:t>to be a package</a:t>
            </a:r>
          </a:p>
          <a:p>
            <a:endParaRPr lang="en-US" sz="2800" dirty="0">
              <a:sym typeface="Wingdings" panose="05000000000000000000" pitchFamily="2" charset="2"/>
            </a:endParaRPr>
          </a:p>
          <a:p>
            <a:r>
              <a:rPr lang="en-US" sz="2800" dirty="0">
                <a:sym typeface="Wingdings" panose="05000000000000000000" pitchFamily="2" charset="2"/>
              </a:rPr>
              <a:t>settings.py  all the necessary settings for the </a:t>
            </a:r>
          </a:p>
          <a:p>
            <a:r>
              <a:rPr lang="en-US" sz="2800" dirty="0">
                <a:sym typeface="Wingdings" panose="05000000000000000000" pitchFamily="2" charset="2"/>
              </a:rPr>
              <a:t>current project</a:t>
            </a:r>
          </a:p>
          <a:p>
            <a:endParaRPr lang="en-US" sz="2800" dirty="0">
              <a:sym typeface="Wingdings" panose="05000000000000000000" pitchFamily="2" charset="2"/>
            </a:endParaRPr>
          </a:p>
          <a:p>
            <a:r>
              <a:rPr lang="en-US" sz="2800" dirty="0">
                <a:sym typeface="Wingdings" panose="05000000000000000000" pitchFamily="2" charset="2"/>
              </a:rPr>
              <a:t>urls.py  all the </a:t>
            </a:r>
            <a:r>
              <a:rPr lang="en-US" sz="2800" dirty="0" err="1">
                <a:sym typeface="Wingdings" panose="05000000000000000000" pitchFamily="2" charset="2"/>
              </a:rPr>
              <a:t>url</a:t>
            </a:r>
            <a:r>
              <a:rPr lang="en-US" sz="2800" dirty="0">
                <a:sym typeface="Wingdings" panose="05000000000000000000" pitchFamily="2" charset="2"/>
              </a:rPr>
              <a:t> declarations for this project</a:t>
            </a:r>
          </a:p>
          <a:p>
            <a:endParaRPr lang="en-US" sz="2800" dirty="0">
              <a:sym typeface="Wingdings" panose="05000000000000000000" pitchFamily="2" charset="2"/>
            </a:endParaRPr>
          </a:p>
          <a:p>
            <a:r>
              <a:rPr lang="en-US" sz="2800" dirty="0">
                <a:sym typeface="Wingdings" panose="05000000000000000000" pitchFamily="2" charset="2"/>
              </a:rPr>
              <a:t>wsgi.py  (web server gateway interface) a calling convention for webservers to forward requests to web application or other servers</a:t>
            </a:r>
            <a:endParaRPr lang="en-US" sz="2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75430F-645D-4D38-884A-C96A7AB3F6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4034" y="1219200"/>
            <a:ext cx="4465565" cy="3886200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64FE7934-4E27-4BC8-953E-4D748A323156}"/>
              </a:ext>
            </a:extLst>
          </p:cNvPr>
          <p:cNvSpPr/>
          <p:nvPr/>
        </p:nvSpPr>
        <p:spPr>
          <a:xfrm>
            <a:off x="7772400" y="1981200"/>
            <a:ext cx="533400" cy="60960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5700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430000" y="6362701"/>
            <a:ext cx="609599" cy="381001"/>
          </a:xfrm>
        </p:spPr>
        <p:txBody>
          <a:bodyPr/>
          <a:lstStyle/>
          <a:p>
            <a:pPr algn="ctr"/>
            <a:fld id="{B6F15528-21DE-4FAA-801E-634DDDAF4B2B}" type="slidenum">
              <a:rPr lang="en-US" sz="2400"/>
              <a:pPr algn="ctr"/>
              <a:t>31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381000"/>
            <a:ext cx="10972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/>
              <a:t>Sample Web Application Demo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244E3F8-A87C-48ED-AF85-5FE52FF46D70}"/>
              </a:ext>
            </a:extLst>
          </p:cNvPr>
          <p:cNvSpPr/>
          <p:nvPr/>
        </p:nvSpPr>
        <p:spPr>
          <a:xfrm>
            <a:off x="457200" y="1219200"/>
            <a:ext cx="111252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How to connect from the current project to the web server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66455A6-FCDD-4202-A2E4-1060B38EE4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1872734"/>
            <a:ext cx="3881674" cy="23717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AD7AC81-04DB-4D3F-AFA2-ABF622B212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0200" y="3291976"/>
            <a:ext cx="5881688" cy="3241494"/>
          </a:xfrm>
          <a:prstGeom prst="rect">
            <a:avLst/>
          </a:prstGeom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0D172A7C-1B53-4F01-80B4-74A3401A95C9}"/>
              </a:ext>
            </a:extLst>
          </p:cNvPr>
          <p:cNvSpPr/>
          <p:nvPr/>
        </p:nvSpPr>
        <p:spPr>
          <a:xfrm>
            <a:off x="4648200" y="3442960"/>
            <a:ext cx="533400" cy="60960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B4C78203-180C-4B75-BB3F-53B3308C9A46}"/>
              </a:ext>
            </a:extLst>
          </p:cNvPr>
          <p:cNvSpPr/>
          <p:nvPr/>
        </p:nvSpPr>
        <p:spPr>
          <a:xfrm>
            <a:off x="3505200" y="5448300"/>
            <a:ext cx="1905000" cy="60960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Click on this link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DC92342A-4F23-4054-AE7F-A6BD3584A900}"/>
              </a:ext>
            </a:extLst>
          </p:cNvPr>
          <p:cNvSpPr/>
          <p:nvPr/>
        </p:nvSpPr>
        <p:spPr>
          <a:xfrm rot="5400000">
            <a:off x="9563100" y="3020496"/>
            <a:ext cx="533400" cy="60960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113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430000" y="6362701"/>
            <a:ext cx="609599" cy="381001"/>
          </a:xfrm>
        </p:spPr>
        <p:txBody>
          <a:bodyPr/>
          <a:lstStyle/>
          <a:p>
            <a:pPr algn="ctr"/>
            <a:fld id="{B6F15528-21DE-4FAA-801E-634DDDAF4B2B}" type="slidenum">
              <a:rPr lang="en-US" sz="2400"/>
              <a:pPr algn="ctr"/>
              <a:t>32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381000"/>
            <a:ext cx="10972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/>
              <a:t>Sample Web Application Demo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244E3F8-A87C-48ED-AF85-5FE52FF46D70}"/>
              </a:ext>
            </a:extLst>
          </p:cNvPr>
          <p:cNvSpPr/>
          <p:nvPr/>
        </p:nvSpPr>
        <p:spPr>
          <a:xfrm>
            <a:off x="457200" y="1219200"/>
            <a:ext cx="111252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Congratulations…. Your racket is ready to move….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DA7A520-CAFE-46D1-9CF6-173408637A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3100" y="1939359"/>
            <a:ext cx="8305800" cy="441245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39770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430000" y="6362701"/>
            <a:ext cx="609599" cy="381001"/>
          </a:xfrm>
        </p:spPr>
        <p:txBody>
          <a:bodyPr/>
          <a:lstStyle/>
          <a:p>
            <a:pPr algn="ctr"/>
            <a:fld id="{B6F15528-21DE-4FAA-801E-634DDDAF4B2B}" type="slidenum">
              <a:rPr lang="en-US" sz="2400"/>
              <a:pPr algn="ctr"/>
              <a:t>33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381000"/>
            <a:ext cx="10972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/>
              <a:t>Sample Web Application Demo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244E3F8-A87C-48ED-AF85-5FE52FF46D70}"/>
              </a:ext>
            </a:extLst>
          </p:cNvPr>
          <p:cNvSpPr/>
          <p:nvPr/>
        </p:nvSpPr>
        <p:spPr>
          <a:xfrm>
            <a:off x="457200" y="1219200"/>
            <a:ext cx="111252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Creating an app within our demo project (Ctrl + C to terminate the previous task in the terminal): Each project can have some applications.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CA6DBA-23EC-4E5A-BDFD-DBD9F22A82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0700" y="2169321"/>
            <a:ext cx="8610600" cy="4574381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F3F4A90C-396D-4832-9BDF-CCF615F3503C}"/>
              </a:ext>
            </a:extLst>
          </p:cNvPr>
          <p:cNvSpPr/>
          <p:nvPr/>
        </p:nvSpPr>
        <p:spPr>
          <a:xfrm>
            <a:off x="1390650" y="5753101"/>
            <a:ext cx="533400" cy="60960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57394AFD-24FC-4BAA-A6B1-EDEA1A2642B1}"/>
              </a:ext>
            </a:extLst>
          </p:cNvPr>
          <p:cNvSpPr/>
          <p:nvPr/>
        </p:nvSpPr>
        <p:spPr>
          <a:xfrm>
            <a:off x="1393371" y="2784021"/>
            <a:ext cx="533400" cy="60960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80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430000" y="6362701"/>
            <a:ext cx="609599" cy="381001"/>
          </a:xfrm>
        </p:spPr>
        <p:txBody>
          <a:bodyPr/>
          <a:lstStyle/>
          <a:p>
            <a:pPr algn="ctr"/>
            <a:fld id="{B6F15528-21DE-4FAA-801E-634DDDAF4B2B}" type="slidenum">
              <a:rPr lang="en-US" sz="2400"/>
              <a:pPr algn="ctr"/>
              <a:t>34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381000"/>
            <a:ext cx="10972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/>
              <a:t>Sample Web Application Demo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244E3F8-A87C-48ED-AF85-5FE52FF46D70}"/>
              </a:ext>
            </a:extLst>
          </p:cNvPr>
          <p:cNvSpPr/>
          <p:nvPr/>
        </p:nvSpPr>
        <p:spPr>
          <a:xfrm>
            <a:off x="457200" y="1219200"/>
            <a:ext cx="111252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Adding code to views.py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68D0398-5C37-4B0C-BB8B-F39A785B41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9400" y="1820637"/>
            <a:ext cx="6735611" cy="4648199"/>
          </a:xfrm>
          <a:prstGeom prst="rect">
            <a:avLst/>
          </a:prstGeom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4A113392-EBD7-4013-9912-9AED681B6F45}"/>
              </a:ext>
            </a:extLst>
          </p:cNvPr>
          <p:cNvSpPr/>
          <p:nvPr/>
        </p:nvSpPr>
        <p:spPr>
          <a:xfrm>
            <a:off x="5660571" y="2613931"/>
            <a:ext cx="359229" cy="340179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4AAAAD5F-117B-4EC3-B373-FE51FA03A67D}"/>
              </a:ext>
            </a:extLst>
          </p:cNvPr>
          <p:cNvSpPr/>
          <p:nvPr/>
        </p:nvSpPr>
        <p:spPr>
          <a:xfrm>
            <a:off x="5660571" y="3007835"/>
            <a:ext cx="359229" cy="340179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D39359B3-D40F-4F26-8A06-CA11B0A440C4}"/>
              </a:ext>
            </a:extLst>
          </p:cNvPr>
          <p:cNvSpPr/>
          <p:nvPr/>
        </p:nvSpPr>
        <p:spPr>
          <a:xfrm>
            <a:off x="3004456" y="3839936"/>
            <a:ext cx="533400" cy="60960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964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430000" y="6362701"/>
            <a:ext cx="609599" cy="381001"/>
          </a:xfrm>
        </p:spPr>
        <p:txBody>
          <a:bodyPr/>
          <a:lstStyle/>
          <a:p>
            <a:pPr algn="ctr"/>
            <a:fld id="{B6F15528-21DE-4FAA-801E-634DDDAF4B2B}" type="slidenum">
              <a:rPr lang="en-US" sz="2400"/>
              <a:pPr algn="ctr"/>
              <a:t>35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381000"/>
            <a:ext cx="10972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/>
              <a:t>Sample Web Application Demo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244E3F8-A87C-48ED-AF85-5FE52FF46D70}"/>
              </a:ext>
            </a:extLst>
          </p:cNvPr>
          <p:cNvSpPr/>
          <p:nvPr/>
        </p:nvSpPr>
        <p:spPr>
          <a:xfrm>
            <a:off x="457200" y="1219200"/>
            <a:ext cx="111252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Now, we need to connect urls.py in the DEMOPROJECT to views.py in the DEMOAPP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DAAE89-4BA8-4736-A16B-0B82FF36AD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334" y="1898558"/>
            <a:ext cx="6980932" cy="4578442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E84DA646-206F-4F8A-91EF-F6F54BD24E3C}"/>
              </a:ext>
            </a:extLst>
          </p:cNvPr>
          <p:cNvSpPr/>
          <p:nvPr/>
        </p:nvSpPr>
        <p:spPr>
          <a:xfrm>
            <a:off x="2895600" y="4191000"/>
            <a:ext cx="338584" cy="344506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E6EF0033-C14C-4013-852E-6F5349336D96}"/>
              </a:ext>
            </a:extLst>
          </p:cNvPr>
          <p:cNvSpPr/>
          <p:nvPr/>
        </p:nvSpPr>
        <p:spPr>
          <a:xfrm>
            <a:off x="2895600" y="5112763"/>
            <a:ext cx="338584" cy="344506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452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430000" y="6362701"/>
            <a:ext cx="609599" cy="381001"/>
          </a:xfrm>
        </p:spPr>
        <p:txBody>
          <a:bodyPr/>
          <a:lstStyle/>
          <a:p>
            <a:pPr algn="ctr"/>
            <a:fld id="{B6F15528-21DE-4FAA-801E-634DDDAF4B2B}" type="slidenum">
              <a:rPr lang="en-US" sz="2400"/>
              <a:pPr algn="ctr"/>
              <a:t>36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381000"/>
            <a:ext cx="10972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/>
              <a:t>Sample Web Application Demo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244E3F8-A87C-48ED-AF85-5FE52FF46D70}"/>
              </a:ext>
            </a:extLst>
          </p:cNvPr>
          <p:cNvSpPr/>
          <p:nvPr/>
        </p:nvSpPr>
        <p:spPr>
          <a:xfrm>
            <a:off x="457200" y="1219200"/>
            <a:ext cx="112776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700" dirty="0"/>
              <a:t>To connect urls.py in the DEMOPROJECT to views.py in the DEMOAPP, we need to creating a new Python file in the DEMOAPP, called urls.py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4C88F6E-8061-41D7-B944-3477D59445B9}"/>
              </a:ext>
            </a:extLst>
          </p:cNvPr>
          <p:cNvGrpSpPr/>
          <p:nvPr/>
        </p:nvGrpSpPr>
        <p:grpSpPr>
          <a:xfrm>
            <a:off x="130630" y="2734509"/>
            <a:ext cx="7810500" cy="3835532"/>
            <a:chOff x="1600200" y="2690455"/>
            <a:chExt cx="7810500" cy="383553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BBC9B7D0-81D7-423C-94E7-7F914D70998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81300" y="2690455"/>
              <a:ext cx="6629400" cy="3835532"/>
            </a:xfrm>
            <a:prstGeom prst="rect">
              <a:avLst/>
            </a:prstGeom>
          </p:spPr>
        </p:pic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FC75C73B-2D9E-46B4-8B8E-3DD39CD540F2}"/>
                </a:ext>
              </a:extLst>
            </p:cNvPr>
            <p:cNvSpPr/>
            <p:nvPr/>
          </p:nvSpPr>
          <p:spPr>
            <a:xfrm>
              <a:off x="6172200" y="4876800"/>
              <a:ext cx="338584" cy="344506"/>
            </a:xfrm>
            <a:prstGeom prst="rightArrow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Arrow: Right 11">
              <a:extLst>
                <a:ext uri="{FF2B5EF4-FFF2-40B4-BE49-F238E27FC236}">
                  <a16:creationId xmlns:a16="http://schemas.microsoft.com/office/drawing/2014/main" id="{44EB3C6D-3131-40D6-A743-9A37DA469CAD}"/>
                </a:ext>
              </a:extLst>
            </p:cNvPr>
            <p:cNvSpPr/>
            <p:nvPr/>
          </p:nvSpPr>
          <p:spPr>
            <a:xfrm>
              <a:off x="4052204" y="4005944"/>
              <a:ext cx="338584" cy="344506"/>
            </a:xfrm>
            <a:prstGeom prst="rightArrow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Arrow: Right 12">
              <a:extLst>
                <a:ext uri="{FF2B5EF4-FFF2-40B4-BE49-F238E27FC236}">
                  <a16:creationId xmlns:a16="http://schemas.microsoft.com/office/drawing/2014/main" id="{2B6FF62F-D793-4CBB-A750-E821F779184A}"/>
                </a:ext>
              </a:extLst>
            </p:cNvPr>
            <p:cNvSpPr/>
            <p:nvPr/>
          </p:nvSpPr>
          <p:spPr>
            <a:xfrm>
              <a:off x="1600200" y="3788368"/>
              <a:ext cx="1905000" cy="609600"/>
            </a:xfrm>
            <a:prstGeom prst="rightArrow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Right-click here</a:t>
              </a:r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510F3C87-7576-4BA4-AC9D-6F3A1E86C0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0" y="4222251"/>
            <a:ext cx="3595688" cy="1549986"/>
          </a:xfrm>
          <a:prstGeom prst="rect">
            <a:avLst/>
          </a:prstGeom>
        </p:spPr>
      </p:pic>
      <p:sp>
        <p:nvSpPr>
          <p:cNvPr id="18" name="Arrow: Right 17">
            <a:extLst>
              <a:ext uri="{FF2B5EF4-FFF2-40B4-BE49-F238E27FC236}">
                <a16:creationId xmlns:a16="http://schemas.microsoft.com/office/drawing/2014/main" id="{51FE6405-B860-48AA-9AC0-7F2771F5861C}"/>
              </a:ext>
            </a:extLst>
          </p:cNvPr>
          <p:cNvSpPr/>
          <p:nvPr/>
        </p:nvSpPr>
        <p:spPr>
          <a:xfrm>
            <a:off x="7815943" y="4788307"/>
            <a:ext cx="533400" cy="60960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066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430000" y="6362701"/>
            <a:ext cx="609599" cy="381001"/>
          </a:xfrm>
        </p:spPr>
        <p:txBody>
          <a:bodyPr/>
          <a:lstStyle/>
          <a:p>
            <a:pPr algn="ctr"/>
            <a:fld id="{B6F15528-21DE-4FAA-801E-634DDDAF4B2B}" type="slidenum">
              <a:rPr lang="en-US" sz="2400"/>
              <a:pPr algn="ctr"/>
              <a:t>37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381000"/>
            <a:ext cx="10972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/>
              <a:t>Sample Web Application Demo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244E3F8-A87C-48ED-AF85-5FE52FF46D70}"/>
              </a:ext>
            </a:extLst>
          </p:cNvPr>
          <p:cNvSpPr/>
          <p:nvPr/>
        </p:nvSpPr>
        <p:spPr>
          <a:xfrm>
            <a:off x="457200" y="1219200"/>
            <a:ext cx="111252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The result…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4A658B-ED1D-4AE2-9275-36CC00B59E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284" y="1478089"/>
            <a:ext cx="6837431" cy="4984353"/>
          </a:xfrm>
          <a:prstGeom prst="rect">
            <a:avLst/>
          </a:prstGeom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60D9E875-257B-4118-9819-43357DCC4CCE}"/>
              </a:ext>
            </a:extLst>
          </p:cNvPr>
          <p:cNvSpPr/>
          <p:nvPr/>
        </p:nvSpPr>
        <p:spPr>
          <a:xfrm>
            <a:off x="2971800" y="3717824"/>
            <a:ext cx="533400" cy="60960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E8566266-3B2C-4C22-9DCD-34545DF21A46}"/>
              </a:ext>
            </a:extLst>
          </p:cNvPr>
          <p:cNvSpPr/>
          <p:nvPr/>
        </p:nvSpPr>
        <p:spPr>
          <a:xfrm>
            <a:off x="2971800" y="4785333"/>
            <a:ext cx="533400" cy="60960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199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430000" y="6362701"/>
            <a:ext cx="609599" cy="381001"/>
          </a:xfrm>
        </p:spPr>
        <p:txBody>
          <a:bodyPr/>
          <a:lstStyle/>
          <a:p>
            <a:pPr algn="ctr"/>
            <a:fld id="{B6F15528-21DE-4FAA-801E-634DDDAF4B2B}" type="slidenum">
              <a:rPr lang="en-US" sz="2400"/>
              <a:pPr algn="ctr"/>
              <a:t>38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381000"/>
            <a:ext cx="10972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/>
              <a:t>Sample Web Application Demo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244E3F8-A87C-48ED-AF85-5FE52FF46D70}"/>
              </a:ext>
            </a:extLst>
          </p:cNvPr>
          <p:cNvSpPr/>
          <p:nvPr/>
        </p:nvSpPr>
        <p:spPr>
          <a:xfrm>
            <a:off x="457200" y="1219200"/>
            <a:ext cx="111252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Copy and pasting the following lines from DEMOPROJECT </a:t>
            </a:r>
            <a:r>
              <a:rPr lang="en-US" sz="2800" dirty="0">
                <a:sym typeface="Wingdings" panose="05000000000000000000" pitchFamily="2" charset="2"/>
              </a:rPr>
              <a:t> urls.py to DEMOAPP  urls.py </a:t>
            </a:r>
          </a:p>
          <a:p>
            <a:endParaRPr lang="en-US" sz="28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1447FFF-38F2-42A8-8213-4649F4A930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0" y="2507903"/>
            <a:ext cx="7386151" cy="3491805"/>
          </a:xfrm>
          <a:prstGeom prst="rect">
            <a:avLst/>
          </a:prstGeom>
        </p:spPr>
      </p:pic>
      <p:sp>
        <p:nvSpPr>
          <p:cNvPr id="16" name="Arrow: Right 15">
            <a:extLst>
              <a:ext uri="{FF2B5EF4-FFF2-40B4-BE49-F238E27FC236}">
                <a16:creationId xmlns:a16="http://schemas.microsoft.com/office/drawing/2014/main" id="{776CFFA6-4424-4F9F-BF8D-0ABDE8B68935}"/>
              </a:ext>
            </a:extLst>
          </p:cNvPr>
          <p:cNvSpPr/>
          <p:nvPr/>
        </p:nvSpPr>
        <p:spPr>
          <a:xfrm>
            <a:off x="2971800" y="5257800"/>
            <a:ext cx="533400" cy="60960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E242043F-EC62-4DF2-93EF-B67760DB644F}"/>
              </a:ext>
            </a:extLst>
          </p:cNvPr>
          <p:cNvSpPr/>
          <p:nvPr/>
        </p:nvSpPr>
        <p:spPr>
          <a:xfrm>
            <a:off x="6264729" y="2777951"/>
            <a:ext cx="3733800" cy="1524000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831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430000" y="6362701"/>
            <a:ext cx="609599" cy="381001"/>
          </a:xfrm>
        </p:spPr>
        <p:txBody>
          <a:bodyPr/>
          <a:lstStyle/>
          <a:p>
            <a:pPr algn="ctr"/>
            <a:fld id="{B6F15528-21DE-4FAA-801E-634DDDAF4B2B}" type="slidenum">
              <a:rPr lang="en-US" sz="2400"/>
              <a:pPr algn="ctr"/>
              <a:t>39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381000"/>
            <a:ext cx="10972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/>
              <a:t>Sample Web Application Demo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244E3F8-A87C-48ED-AF85-5FE52FF46D70}"/>
              </a:ext>
            </a:extLst>
          </p:cNvPr>
          <p:cNvSpPr/>
          <p:nvPr/>
        </p:nvSpPr>
        <p:spPr>
          <a:xfrm>
            <a:off x="457200" y="1219200"/>
            <a:ext cx="111252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Now, modify the code as follows….</a:t>
            </a:r>
          </a:p>
          <a:p>
            <a:endParaRPr lang="en-US" sz="2800" dirty="0">
              <a:sym typeface="Wingdings" panose="05000000000000000000" pitchFamily="2" charset="2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C04E902-3DE4-4B6A-BBCE-3399EFA5EC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3062" y="2362200"/>
            <a:ext cx="8905875" cy="3552825"/>
          </a:xfrm>
          <a:prstGeom prst="rect">
            <a:avLst/>
          </a:prstGeom>
        </p:spPr>
      </p:pic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45D0E80C-43C1-4427-BD31-D6162AD459F6}"/>
              </a:ext>
            </a:extLst>
          </p:cNvPr>
          <p:cNvSpPr/>
          <p:nvPr/>
        </p:nvSpPr>
        <p:spPr>
          <a:xfrm>
            <a:off x="5257801" y="2618016"/>
            <a:ext cx="4267200" cy="1905000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61D74BF6-C11F-4A49-ACF6-7062DD5ECCEF}"/>
              </a:ext>
            </a:extLst>
          </p:cNvPr>
          <p:cNvSpPr/>
          <p:nvPr/>
        </p:nvSpPr>
        <p:spPr>
          <a:xfrm>
            <a:off x="2133600" y="5105400"/>
            <a:ext cx="533400" cy="60960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313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430000" y="6362701"/>
            <a:ext cx="609599" cy="381001"/>
          </a:xfrm>
        </p:spPr>
        <p:txBody>
          <a:bodyPr/>
          <a:lstStyle/>
          <a:p>
            <a:pPr algn="ctr"/>
            <a:fld id="{B6F15528-21DE-4FAA-801E-634DDDAF4B2B}" type="slidenum">
              <a:rPr lang="en-US" sz="2400"/>
              <a:pPr algn="ctr"/>
              <a:t>4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381000"/>
            <a:ext cx="112776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/>
              <a:t>Why using Python for Web Development?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CEEBD45-8C52-4D4C-9084-3782F24770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4153" y="1371600"/>
            <a:ext cx="7483694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4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430000" y="6362701"/>
            <a:ext cx="609599" cy="381001"/>
          </a:xfrm>
        </p:spPr>
        <p:txBody>
          <a:bodyPr/>
          <a:lstStyle/>
          <a:p>
            <a:pPr algn="ctr"/>
            <a:fld id="{B6F15528-21DE-4FAA-801E-634DDDAF4B2B}" type="slidenum">
              <a:rPr lang="en-US" sz="2400"/>
              <a:pPr algn="ctr"/>
              <a:t>40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381000"/>
            <a:ext cx="10972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/>
              <a:t>Sample Web Application Demo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244E3F8-A87C-48ED-AF85-5FE52FF46D70}"/>
              </a:ext>
            </a:extLst>
          </p:cNvPr>
          <p:cNvSpPr/>
          <p:nvPr/>
        </p:nvSpPr>
        <p:spPr>
          <a:xfrm>
            <a:off x="457200" y="1219200"/>
            <a:ext cx="111252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The next step is to map this urls.py to the urls.py in the DEMOPROJECT</a:t>
            </a:r>
            <a:endParaRPr lang="en-US" sz="2800" dirty="0">
              <a:sym typeface="Wingdings" panose="05000000000000000000" pitchFamily="2" charset="2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851102C-8F6A-40F9-9CD6-860AE4F8E610}"/>
              </a:ext>
            </a:extLst>
          </p:cNvPr>
          <p:cNvGrpSpPr/>
          <p:nvPr/>
        </p:nvGrpSpPr>
        <p:grpSpPr>
          <a:xfrm>
            <a:off x="1564481" y="1720649"/>
            <a:ext cx="8910638" cy="4570511"/>
            <a:chOff x="1564481" y="1720649"/>
            <a:chExt cx="8910638" cy="457051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AF0BB9A-50B3-4076-8346-02CC6EC538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64481" y="1720649"/>
              <a:ext cx="8910638" cy="4570511"/>
            </a:xfrm>
            <a:prstGeom prst="rect">
              <a:avLst/>
            </a:prstGeom>
          </p:spPr>
        </p:pic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43298E6A-D5F5-4260-B99C-ED71919DE0AA}"/>
                </a:ext>
              </a:extLst>
            </p:cNvPr>
            <p:cNvSpPr/>
            <p:nvPr/>
          </p:nvSpPr>
          <p:spPr>
            <a:xfrm>
              <a:off x="4343400" y="3886200"/>
              <a:ext cx="3657600" cy="1905000"/>
            </a:xfrm>
            <a:prstGeom prst="roundRect">
              <a:avLst/>
            </a:prstGeom>
            <a:noFill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41974AE1-F300-4093-AB0B-C38A6041DDD1}"/>
                </a:ext>
              </a:extLst>
            </p:cNvPr>
            <p:cNvSpPr/>
            <p:nvPr/>
          </p:nvSpPr>
          <p:spPr>
            <a:xfrm rot="16200000">
              <a:off x="6985906" y="4577442"/>
              <a:ext cx="381000" cy="419100"/>
            </a:xfrm>
            <a:prstGeom prst="rightArrow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Arrow: Right 12">
              <a:extLst>
                <a:ext uri="{FF2B5EF4-FFF2-40B4-BE49-F238E27FC236}">
                  <a16:creationId xmlns:a16="http://schemas.microsoft.com/office/drawing/2014/main" id="{D55060E2-ABFB-46E8-BF46-5F94A2BEAECD}"/>
                </a:ext>
              </a:extLst>
            </p:cNvPr>
            <p:cNvSpPr/>
            <p:nvPr/>
          </p:nvSpPr>
          <p:spPr>
            <a:xfrm>
              <a:off x="4362450" y="5069631"/>
              <a:ext cx="533400" cy="609600"/>
            </a:xfrm>
            <a:prstGeom prst="rightArrow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46259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430000" y="6362701"/>
            <a:ext cx="609599" cy="381001"/>
          </a:xfrm>
        </p:spPr>
        <p:txBody>
          <a:bodyPr/>
          <a:lstStyle/>
          <a:p>
            <a:pPr algn="ctr"/>
            <a:fld id="{B6F15528-21DE-4FAA-801E-634DDDAF4B2B}" type="slidenum">
              <a:rPr lang="en-US" sz="2400"/>
              <a:pPr algn="ctr"/>
              <a:t>41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381000"/>
            <a:ext cx="10972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/>
              <a:t>Sample Web Application Demo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244E3F8-A87C-48ED-AF85-5FE52FF46D70}"/>
              </a:ext>
            </a:extLst>
          </p:cNvPr>
          <p:cNvSpPr/>
          <p:nvPr/>
        </p:nvSpPr>
        <p:spPr>
          <a:xfrm>
            <a:off x="457200" y="1219200"/>
            <a:ext cx="111252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ym typeface="Wingdings" panose="05000000000000000000" pitchFamily="2" charset="2"/>
              </a:rPr>
              <a:t>Getting to command line and running the </a:t>
            </a:r>
            <a:r>
              <a:rPr lang="en-US" sz="2800" dirty="0" err="1">
                <a:sym typeface="Wingdings" panose="05000000000000000000" pitchFamily="2" charset="2"/>
              </a:rPr>
              <a:t>runserver</a:t>
            </a:r>
            <a:r>
              <a:rPr lang="en-US" sz="2800" dirty="0">
                <a:sym typeface="Wingdings" panose="05000000000000000000" pitchFamily="2" charset="2"/>
              </a:rPr>
              <a:t> again….</a:t>
            </a:r>
          </a:p>
          <a:p>
            <a:r>
              <a:rPr lang="en-US" sz="2800" dirty="0">
                <a:sym typeface="Wingdings" panose="05000000000000000000" pitchFamily="2" charset="2"/>
              </a:rPr>
              <a:t>And clicking on the link.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EC8465-CB4B-4532-8158-730D1BE304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3600" y="2322740"/>
            <a:ext cx="7620000" cy="4048125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E6DD027F-C0EF-4A7A-8C43-978823804D34}"/>
              </a:ext>
            </a:extLst>
          </p:cNvPr>
          <p:cNvSpPr/>
          <p:nvPr/>
        </p:nvSpPr>
        <p:spPr>
          <a:xfrm>
            <a:off x="2971800" y="5627912"/>
            <a:ext cx="533400" cy="60960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989E818-FDED-4E42-845E-06BC970555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6100" y="4346802"/>
            <a:ext cx="4648200" cy="23717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AF86420D-4158-43B3-9EDE-8B1487AB58A5}"/>
              </a:ext>
            </a:extLst>
          </p:cNvPr>
          <p:cNvSpPr/>
          <p:nvPr/>
        </p:nvSpPr>
        <p:spPr>
          <a:xfrm>
            <a:off x="5335361" y="5140781"/>
            <a:ext cx="1445079" cy="1336219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231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430000" y="6362701"/>
            <a:ext cx="609599" cy="381001"/>
          </a:xfrm>
        </p:spPr>
        <p:txBody>
          <a:bodyPr/>
          <a:lstStyle/>
          <a:p>
            <a:pPr algn="ctr"/>
            <a:fld id="{B6F15528-21DE-4FAA-801E-634DDDAF4B2B}" type="slidenum">
              <a:rPr lang="en-US" sz="2400"/>
              <a:pPr algn="ctr"/>
              <a:t>42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381000"/>
            <a:ext cx="10972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/>
              <a:t>Sample Web Application Demo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244E3F8-A87C-48ED-AF85-5FE52FF46D70}"/>
              </a:ext>
            </a:extLst>
          </p:cNvPr>
          <p:cNvSpPr/>
          <p:nvPr/>
        </p:nvSpPr>
        <p:spPr>
          <a:xfrm>
            <a:off x="457200" y="1219200"/>
            <a:ext cx="111252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ym typeface="Wingdings" panose="05000000000000000000" pitchFamily="2" charset="2"/>
              </a:rPr>
              <a:t>We get back to PyCharm to modify our code and create our website.</a:t>
            </a:r>
          </a:p>
          <a:p>
            <a:r>
              <a:rPr lang="en-US" sz="2800" dirty="0">
                <a:sym typeface="Wingdings" panose="05000000000000000000" pitchFamily="2" charset="2"/>
              </a:rPr>
              <a:t>Django will look into this directory for necessary templates.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9FC9F0-F65B-4895-A421-EBD3EB68FF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200" y="2438400"/>
            <a:ext cx="5730527" cy="3548063"/>
          </a:xfrm>
          <a:prstGeom prst="rect">
            <a:avLst/>
          </a:prstGeom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48160A26-7377-46D5-B207-93767CBDAA0C}"/>
              </a:ext>
            </a:extLst>
          </p:cNvPr>
          <p:cNvSpPr/>
          <p:nvPr/>
        </p:nvSpPr>
        <p:spPr>
          <a:xfrm>
            <a:off x="0" y="3138160"/>
            <a:ext cx="1905000" cy="60960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Right-click here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15A4D20A-3412-488B-9F5C-C979CF406111}"/>
              </a:ext>
            </a:extLst>
          </p:cNvPr>
          <p:cNvSpPr/>
          <p:nvPr/>
        </p:nvSpPr>
        <p:spPr>
          <a:xfrm>
            <a:off x="4198763" y="3866811"/>
            <a:ext cx="533400" cy="60960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39D95962-4BFB-4718-A78B-9CC921D43493}"/>
              </a:ext>
            </a:extLst>
          </p:cNvPr>
          <p:cNvSpPr/>
          <p:nvPr/>
        </p:nvSpPr>
        <p:spPr>
          <a:xfrm>
            <a:off x="6892219" y="3382226"/>
            <a:ext cx="1135239" cy="1578769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9E3233-E3C3-416F-9B89-F4A9160024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3452" y="3791135"/>
            <a:ext cx="3963360" cy="77728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AABA8EE-8A9A-4DB5-A617-B8AF6406F9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20200" y="4718254"/>
            <a:ext cx="2062163" cy="2025448"/>
          </a:xfrm>
          <a:prstGeom prst="rect">
            <a:avLst/>
          </a:prstGeom>
        </p:spPr>
      </p:pic>
      <p:sp>
        <p:nvSpPr>
          <p:cNvPr id="20" name="Arrow: Right 19">
            <a:extLst>
              <a:ext uri="{FF2B5EF4-FFF2-40B4-BE49-F238E27FC236}">
                <a16:creationId xmlns:a16="http://schemas.microsoft.com/office/drawing/2014/main" id="{0966CD82-66BE-447B-ABBA-E59D11C06AF8}"/>
              </a:ext>
            </a:extLst>
          </p:cNvPr>
          <p:cNvSpPr/>
          <p:nvPr/>
        </p:nvSpPr>
        <p:spPr>
          <a:xfrm rot="5400000">
            <a:off x="9683661" y="3990666"/>
            <a:ext cx="1135239" cy="1578769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51AFFDF0-F3EF-464F-A342-FA3BA6A984E5}"/>
              </a:ext>
            </a:extLst>
          </p:cNvPr>
          <p:cNvSpPr/>
          <p:nvPr/>
        </p:nvSpPr>
        <p:spPr>
          <a:xfrm>
            <a:off x="9296400" y="5464166"/>
            <a:ext cx="533400" cy="60960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235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430000" y="6362701"/>
            <a:ext cx="609599" cy="381001"/>
          </a:xfrm>
        </p:spPr>
        <p:txBody>
          <a:bodyPr/>
          <a:lstStyle/>
          <a:p>
            <a:pPr algn="ctr"/>
            <a:fld id="{B6F15528-21DE-4FAA-801E-634DDDAF4B2B}" type="slidenum">
              <a:rPr lang="en-US" sz="2400"/>
              <a:pPr algn="ctr"/>
              <a:t>43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381000"/>
            <a:ext cx="10972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/>
              <a:t>Sample Web Application Demo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244E3F8-A87C-48ED-AF85-5FE52FF46D70}"/>
              </a:ext>
            </a:extLst>
          </p:cNvPr>
          <p:cNvSpPr/>
          <p:nvPr/>
        </p:nvSpPr>
        <p:spPr>
          <a:xfrm>
            <a:off x="457200" y="1219200"/>
            <a:ext cx="111252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ym typeface="Wingdings" panose="05000000000000000000" pitchFamily="2" charset="2"/>
              </a:rPr>
              <a:t>Within the templates directory, we create another directory with our app name: DEMOAPP</a:t>
            </a:r>
          </a:p>
          <a:p>
            <a:r>
              <a:rPr lang="en-US" sz="2800" dirty="0">
                <a:sym typeface="Wingdings" panose="05000000000000000000" pitchFamily="2" charset="2"/>
              </a:rPr>
              <a:t>Right-click on templates  New  Directory  DEMOAPP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BCA1E9-A01A-41BE-AAC2-CB87B9C634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3137" y="2583149"/>
            <a:ext cx="7705725" cy="3779552"/>
          </a:xfrm>
          <a:prstGeom prst="rect">
            <a:avLst/>
          </a:prstGeom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BBF93494-9E92-45C3-B344-3C55C6687AA9}"/>
              </a:ext>
            </a:extLst>
          </p:cNvPr>
          <p:cNvSpPr/>
          <p:nvPr/>
        </p:nvSpPr>
        <p:spPr>
          <a:xfrm>
            <a:off x="2743200" y="3949006"/>
            <a:ext cx="533400" cy="60960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447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430000" y="6362701"/>
            <a:ext cx="609599" cy="381001"/>
          </a:xfrm>
        </p:spPr>
        <p:txBody>
          <a:bodyPr/>
          <a:lstStyle/>
          <a:p>
            <a:pPr algn="ctr"/>
            <a:fld id="{B6F15528-21DE-4FAA-801E-634DDDAF4B2B}" type="slidenum">
              <a:rPr lang="en-US" sz="2400"/>
              <a:pPr algn="ctr"/>
              <a:t>44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381000"/>
            <a:ext cx="10972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/>
              <a:t>Sample Web Application Demo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244E3F8-A87C-48ED-AF85-5FE52FF46D70}"/>
              </a:ext>
            </a:extLst>
          </p:cNvPr>
          <p:cNvSpPr/>
          <p:nvPr/>
        </p:nvSpPr>
        <p:spPr>
          <a:xfrm>
            <a:off x="457200" y="1219200"/>
            <a:ext cx="111252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ym typeface="Wingdings" panose="05000000000000000000" pitchFamily="2" charset="2"/>
              </a:rPr>
              <a:t>We create a hi.html file inside the templates folder.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27D8143-E4F2-4C58-937F-62D8519A0371}"/>
              </a:ext>
            </a:extLst>
          </p:cNvPr>
          <p:cNvGrpSpPr/>
          <p:nvPr/>
        </p:nvGrpSpPr>
        <p:grpSpPr>
          <a:xfrm>
            <a:off x="27214" y="2068287"/>
            <a:ext cx="9705975" cy="4267200"/>
            <a:chOff x="1219200" y="1981200"/>
            <a:chExt cx="9705975" cy="42672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B6843AE-2C7A-4E4E-8FB6-7DA8CF0E4C3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28800" y="1981200"/>
              <a:ext cx="9096375" cy="4267200"/>
            </a:xfrm>
            <a:prstGeom prst="rect">
              <a:avLst/>
            </a:prstGeom>
          </p:spPr>
        </p:pic>
        <p:sp>
          <p:nvSpPr>
            <p:cNvPr id="15" name="Arrow: Right 14">
              <a:extLst>
                <a:ext uri="{FF2B5EF4-FFF2-40B4-BE49-F238E27FC236}">
                  <a16:creationId xmlns:a16="http://schemas.microsoft.com/office/drawing/2014/main" id="{BBF93494-9E92-45C3-B344-3C55C6687AA9}"/>
                </a:ext>
              </a:extLst>
            </p:cNvPr>
            <p:cNvSpPr/>
            <p:nvPr/>
          </p:nvSpPr>
          <p:spPr>
            <a:xfrm>
              <a:off x="6553200" y="5105400"/>
              <a:ext cx="533400" cy="609600"/>
            </a:xfrm>
            <a:prstGeom prst="rightArrow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BFE521E6-D85D-43E7-BC51-CC91CAFEA9B9}"/>
                </a:ext>
              </a:extLst>
            </p:cNvPr>
            <p:cNvSpPr/>
            <p:nvPr/>
          </p:nvSpPr>
          <p:spPr>
            <a:xfrm>
              <a:off x="1219200" y="3589562"/>
              <a:ext cx="1905000" cy="609600"/>
            </a:xfrm>
            <a:prstGeom prst="rightArrow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Right-click here</a:t>
              </a:r>
            </a:p>
          </p:txBody>
        </p:sp>
        <p:sp>
          <p:nvSpPr>
            <p:cNvPr id="13" name="Arrow: Right 12">
              <a:extLst>
                <a:ext uri="{FF2B5EF4-FFF2-40B4-BE49-F238E27FC236}">
                  <a16:creationId xmlns:a16="http://schemas.microsoft.com/office/drawing/2014/main" id="{478AD2DA-A6B9-4FA5-AF03-9BE9FFC5173F}"/>
                </a:ext>
              </a:extLst>
            </p:cNvPr>
            <p:cNvSpPr/>
            <p:nvPr/>
          </p:nvSpPr>
          <p:spPr>
            <a:xfrm>
              <a:off x="8412059" y="4833256"/>
              <a:ext cx="1009527" cy="1153887"/>
            </a:xfrm>
            <a:prstGeom prst="rightArrow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AC48060F-8742-4663-9B35-75C70F9002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9600" y="4495800"/>
            <a:ext cx="4061855" cy="1703613"/>
          </a:xfrm>
          <a:prstGeom prst="rect">
            <a:avLst/>
          </a:prstGeom>
        </p:spPr>
      </p:pic>
      <p:sp>
        <p:nvSpPr>
          <p:cNvPr id="16" name="Arrow: Right 15">
            <a:extLst>
              <a:ext uri="{FF2B5EF4-FFF2-40B4-BE49-F238E27FC236}">
                <a16:creationId xmlns:a16="http://schemas.microsoft.com/office/drawing/2014/main" id="{ABBBD1AC-B4F0-4777-A6CB-66D599429242}"/>
              </a:ext>
            </a:extLst>
          </p:cNvPr>
          <p:cNvSpPr/>
          <p:nvPr/>
        </p:nvSpPr>
        <p:spPr>
          <a:xfrm rot="5400000">
            <a:off x="8510576" y="4365281"/>
            <a:ext cx="533400" cy="60960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013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430000" y="6362701"/>
            <a:ext cx="609599" cy="381001"/>
          </a:xfrm>
        </p:spPr>
        <p:txBody>
          <a:bodyPr/>
          <a:lstStyle/>
          <a:p>
            <a:pPr algn="ctr"/>
            <a:fld id="{B6F15528-21DE-4FAA-801E-634DDDAF4B2B}" type="slidenum">
              <a:rPr lang="en-US" sz="2400"/>
              <a:pPr algn="ctr"/>
              <a:t>45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381000"/>
            <a:ext cx="10972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/>
              <a:t>Sample Web Application Demo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244E3F8-A87C-48ED-AF85-5FE52FF46D70}"/>
              </a:ext>
            </a:extLst>
          </p:cNvPr>
          <p:cNvSpPr/>
          <p:nvPr/>
        </p:nvSpPr>
        <p:spPr>
          <a:xfrm>
            <a:off x="457200" y="1219200"/>
            <a:ext cx="111252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ym typeface="Wingdings" panose="05000000000000000000" pitchFamily="2" charset="2"/>
              </a:rPr>
              <a:t>And here is the result….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6E6204-D402-471E-B7DB-33EDD3EC2C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2093" y="1794087"/>
            <a:ext cx="9167813" cy="4759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860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430000" y="6362701"/>
            <a:ext cx="609599" cy="381001"/>
          </a:xfrm>
        </p:spPr>
        <p:txBody>
          <a:bodyPr/>
          <a:lstStyle/>
          <a:p>
            <a:pPr algn="ctr"/>
            <a:fld id="{B6F15528-21DE-4FAA-801E-634DDDAF4B2B}" type="slidenum">
              <a:rPr lang="en-US" sz="2400"/>
              <a:pPr algn="ctr"/>
              <a:t>46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381000"/>
            <a:ext cx="10972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/>
              <a:t>Sample Web Application Demo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244E3F8-A87C-48ED-AF85-5FE52FF46D70}"/>
              </a:ext>
            </a:extLst>
          </p:cNvPr>
          <p:cNvSpPr/>
          <p:nvPr/>
        </p:nvSpPr>
        <p:spPr>
          <a:xfrm>
            <a:off x="457200" y="1219200"/>
            <a:ext cx="111252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ym typeface="Wingdings" panose="05000000000000000000" pitchFamily="2" charset="2"/>
              </a:rPr>
              <a:t>A bit changing in the code….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7B05FE-B4FB-40F5-9279-2C076998AE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0700" y="1935276"/>
            <a:ext cx="8610600" cy="4574381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A5967321-0F8B-4DEA-8833-44C7E45DD22E}"/>
              </a:ext>
            </a:extLst>
          </p:cNvPr>
          <p:cNvSpPr/>
          <p:nvPr/>
        </p:nvSpPr>
        <p:spPr>
          <a:xfrm>
            <a:off x="3382737" y="2936420"/>
            <a:ext cx="381000" cy="334774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BC7DB39A-7908-4A24-9E68-180871E16D9D}"/>
              </a:ext>
            </a:extLst>
          </p:cNvPr>
          <p:cNvSpPr/>
          <p:nvPr/>
        </p:nvSpPr>
        <p:spPr>
          <a:xfrm>
            <a:off x="3382737" y="3333785"/>
            <a:ext cx="381000" cy="334774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593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430000" y="6362701"/>
            <a:ext cx="609599" cy="381001"/>
          </a:xfrm>
        </p:spPr>
        <p:txBody>
          <a:bodyPr/>
          <a:lstStyle/>
          <a:p>
            <a:pPr algn="ctr"/>
            <a:fld id="{B6F15528-21DE-4FAA-801E-634DDDAF4B2B}" type="slidenum">
              <a:rPr lang="en-US" sz="2400"/>
              <a:pPr algn="ctr"/>
              <a:t>47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381000"/>
            <a:ext cx="10972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/>
              <a:t>Sample Web Application Demo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244E3F8-A87C-48ED-AF85-5FE52FF46D70}"/>
              </a:ext>
            </a:extLst>
          </p:cNvPr>
          <p:cNvSpPr/>
          <p:nvPr/>
        </p:nvSpPr>
        <p:spPr>
          <a:xfrm>
            <a:off x="457200" y="1219200"/>
            <a:ext cx="111252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ym typeface="Wingdings" panose="05000000000000000000" pitchFamily="2" charset="2"/>
              </a:rPr>
              <a:t>Going to apps.py  Copying </a:t>
            </a:r>
            <a:r>
              <a:rPr lang="en-US" sz="2800" dirty="0" err="1">
                <a:highlight>
                  <a:srgbClr val="C0C0C0"/>
                </a:highlight>
                <a:sym typeface="Wingdings" panose="05000000000000000000" pitchFamily="2" charset="2"/>
              </a:rPr>
              <a:t>DemoappConfig</a:t>
            </a:r>
            <a:r>
              <a:rPr lang="en-US" sz="2800" dirty="0">
                <a:sym typeface="Wingdings" panose="05000000000000000000" pitchFamily="2" charset="2"/>
              </a:rPr>
              <a:t>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8A1B3EF-5212-4602-9DC6-1D87E69064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0650" y="1924050"/>
            <a:ext cx="9410700" cy="3009900"/>
          </a:xfrm>
          <a:prstGeom prst="rect">
            <a:avLst/>
          </a:prstGeom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74E6DD6B-FC2D-4807-9EAF-B9A3D574ACC7}"/>
              </a:ext>
            </a:extLst>
          </p:cNvPr>
          <p:cNvSpPr/>
          <p:nvPr/>
        </p:nvSpPr>
        <p:spPr>
          <a:xfrm rot="5400000">
            <a:off x="6286500" y="2628900"/>
            <a:ext cx="533400" cy="60960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263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BDC71EE-A4E4-4741-9CDD-203F60C38D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3137" y="2667577"/>
            <a:ext cx="7553325" cy="3457575"/>
          </a:xfrm>
          <a:prstGeom prst="rect">
            <a:avLst/>
          </a:prstGeom>
        </p:spPr>
      </p:pic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430000" y="6362701"/>
            <a:ext cx="609599" cy="381001"/>
          </a:xfrm>
        </p:spPr>
        <p:txBody>
          <a:bodyPr/>
          <a:lstStyle/>
          <a:p>
            <a:pPr algn="ctr"/>
            <a:fld id="{B6F15528-21DE-4FAA-801E-634DDDAF4B2B}" type="slidenum">
              <a:rPr lang="en-US" sz="2400"/>
              <a:pPr algn="ctr"/>
              <a:t>48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381000"/>
            <a:ext cx="10972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/>
              <a:t>Sample Web Application Demo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244E3F8-A87C-48ED-AF85-5FE52FF46D70}"/>
              </a:ext>
            </a:extLst>
          </p:cNvPr>
          <p:cNvSpPr/>
          <p:nvPr/>
        </p:nvSpPr>
        <p:spPr>
          <a:xfrm>
            <a:off x="457200" y="1219200"/>
            <a:ext cx="111252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ym typeface="Wingdings" panose="05000000000000000000" pitchFamily="2" charset="2"/>
              </a:rPr>
              <a:t>Opening the settings.py, and applying the following changes….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5D3D9F50-E0A0-4106-802C-49BC0AD30446}"/>
              </a:ext>
            </a:extLst>
          </p:cNvPr>
          <p:cNvSpPr/>
          <p:nvPr/>
        </p:nvSpPr>
        <p:spPr>
          <a:xfrm>
            <a:off x="2590800" y="5097235"/>
            <a:ext cx="533400" cy="60960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3DBF775D-8E82-40BE-ACD1-9BFB950897F5}"/>
              </a:ext>
            </a:extLst>
          </p:cNvPr>
          <p:cNvSpPr/>
          <p:nvPr/>
        </p:nvSpPr>
        <p:spPr>
          <a:xfrm>
            <a:off x="5932714" y="3511790"/>
            <a:ext cx="533400" cy="60960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742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430000" y="6362701"/>
            <a:ext cx="609599" cy="381001"/>
          </a:xfrm>
        </p:spPr>
        <p:txBody>
          <a:bodyPr/>
          <a:lstStyle/>
          <a:p>
            <a:pPr algn="ctr"/>
            <a:fld id="{B6F15528-21DE-4FAA-801E-634DDDAF4B2B}" type="slidenum">
              <a:rPr lang="en-US" sz="2400"/>
              <a:pPr algn="ctr"/>
              <a:t>49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381000"/>
            <a:ext cx="10972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/>
              <a:t>Sample Web Application Demo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244E3F8-A87C-48ED-AF85-5FE52FF46D70}"/>
              </a:ext>
            </a:extLst>
          </p:cNvPr>
          <p:cNvSpPr/>
          <p:nvPr/>
        </p:nvSpPr>
        <p:spPr>
          <a:xfrm>
            <a:off x="457200" y="1219200"/>
            <a:ext cx="111252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ym typeface="Wingdings" panose="05000000000000000000" pitchFamily="2" charset="2"/>
              </a:rPr>
              <a:t>Getting back to views.py, and applying the following changes….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8FA217-AEBC-43E2-AEBA-5B66DA456E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4050" y="2068721"/>
            <a:ext cx="8191500" cy="4261323"/>
          </a:xfrm>
          <a:prstGeom prst="rect">
            <a:avLst/>
          </a:prstGeom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99F880C1-76BA-42ED-9ABD-4742C5FEFBB0}"/>
              </a:ext>
            </a:extLst>
          </p:cNvPr>
          <p:cNvSpPr/>
          <p:nvPr/>
        </p:nvSpPr>
        <p:spPr>
          <a:xfrm>
            <a:off x="2514600" y="5867400"/>
            <a:ext cx="533400" cy="60960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64A88388-4D49-4B95-923E-C5521C37A3B7}"/>
              </a:ext>
            </a:extLst>
          </p:cNvPr>
          <p:cNvSpPr/>
          <p:nvPr/>
        </p:nvSpPr>
        <p:spPr>
          <a:xfrm>
            <a:off x="5105400" y="4038600"/>
            <a:ext cx="533400" cy="60960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945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430000" y="6362701"/>
            <a:ext cx="609599" cy="381001"/>
          </a:xfrm>
        </p:spPr>
        <p:txBody>
          <a:bodyPr/>
          <a:lstStyle/>
          <a:p>
            <a:pPr algn="ctr"/>
            <a:fld id="{B6F15528-21DE-4FAA-801E-634DDDAF4B2B}" type="slidenum">
              <a:rPr lang="en-US" sz="2400"/>
              <a:pPr algn="ctr"/>
              <a:t>5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381000"/>
            <a:ext cx="10972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/>
              <a:t>Python Web Development Libraries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A59D30-1CA1-4428-91F7-CA73931609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7300" y="1414462"/>
            <a:ext cx="9677400" cy="5443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041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430000" y="6362701"/>
            <a:ext cx="609599" cy="381001"/>
          </a:xfrm>
        </p:spPr>
        <p:txBody>
          <a:bodyPr/>
          <a:lstStyle/>
          <a:p>
            <a:pPr algn="ctr"/>
            <a:fld id="{B6F15528-21DE-4FAA-801E-634DDDAF4B2B}" type="slidenum">
              <a:rPr lang="en-US" sz="2400"/>
              <a:pPr algn="ctr"/>
              <a:t>50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381000"/>
            <a:ext cx="10972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/>
              <a:t>Sample Web Application Demo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244E3F8-A87C-48ED-AF85-5FE52FF46D70}"/>
              </a:ext>
            </a:extLst>
          </p:cNvPr>
          <p:cNvSpPr/>
          <p:nvPr/>
        </p:nvSpPr>
        <p:spPr>
          <a:xfrm>
            <a:off x="457200" y="1219200"/>
            <a:ext cx="111252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ym typeface="Wingdings" panose="05000000000000000000" pitchFamily="2" charset="2"/>
              </a:rPr>
              <a:t>In the terminal, we run the </a:t>
            </a:r>
            <a:r>
              <a:rPr lang="en-US" sz="2800" dirty="0">
                <a:highlight>
                  <a:srgbClr val="C0C0C0"/>
                </a:highlight>
                <a:sym typeface="Wingdings" panose="05000000000000000000" pitchFamily="2" charset="2"/>
              </a:rPr>
              <a:t>python manage.py </a:t>
            </a:r>
            <a:r>
              <a:rPr lang="en-US" sz="2800" dirty="0" err="1">
                <a:highlight>
                  <a:srgbClr val="C0C0C0"/>
                </a:highlight>
                <a:sym typeface="Wingdings" panose="05000000000000000000" pitchFamily="2" charset="2"/>
              </a:rPr>
              <a:t>runserver</a:t>
            </a:r>
            <a:r>
              <a:rPr lang="en-US" sz="2800" dirty="0">
                <a:sym typeface="Wingdings" panose="05000000000000000000" pitchFamily="2" charset="2"/>
              </a:rPr>
              <a:t> command again….</a:t>
            </a:r>
          </a:p>
          <a:p>
            <a:r>
              <a:rPr lang="en-US" sz="2800" dirty="0">
                <a:sym typeface="Wingdings" panose="05000000000000000000" pitchFamily="2" charset="2"/>
              </a:rPr>
              <a:t>Then, clicking on the link….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A99C84F-42A8-416B-9E3A-28234D08A4A2}"/>
              </a:ext>
            </a:extLst>
          </p:cNvPr>
          <p:cNvGrpSpPr/>
          <p:nvPr/>
        </p:nvGrpSpPr>
        <p:grpSpPr>
          <a:xfrm>
            <a:off x="304800" y="2528208"/>
            <a:ext cx="7535638" cy="3848100"/>
            <a:chOff x="2371725" y="2514601"/>
            <a:chExt cx="7535638" cy="38481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E340747-5CC6-4E05-B37B-94840641ECB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71725" y="2514601"/>
              <a:ext cx="7448550" cy="3848100"/>
            </a:xfrm>
            <a:prstGeom prst="rect">
              <a:avLst/>
            </a:prstGeom>
          </p:spPr>
        </p:pic>
        <p:sp>
          <p:nvSpPr>
            <p:cNvPr id="13" name="Arrow: Right 12">
              <a:extLst>
                <a:ext uri="{FF2B5EF4-FFF2-40B4-BE49-F238E27FC236}">
                  <a16:creationId xmlns:a16="http://schemas.microsoft.com/office/drawing/2014/main" id="{D4F30AC1-30CD-408D-A2BF-A20A94BE14B8}"/>
                </a:ext>
              </a:extLst>
            </p:cNvPr>
            <p:cNvSpPr/>
            <p:nvPr/>
          </p:nvSpPr>
          <p:spPr>
            <a:xfrm rot="5400000">
              <a:off x="6438900" y="5219700"/>
              <a:ext cx="533400" cy="609600"/>
            </a:xfrm>
            <a:prstGeom prst="rightArrow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Arrow: Right 14">
              <a:extLst>
                <a:ext uri="{FF2B5EF4-FFF2-40B4-BE49-F238E27FC236}">
                  <a16:creationId xmlns:a16="http://schemas.microsoft.com/office/drawing/2014/main" id="{DF244F29-ED09-4995-9376-8B958920ABB1}"/>
                </a:ext>
              </a:extLst>
            </p:cNvPr>
            <p:cNvSpPr/>
            <p:nvPr/>
          </p:nvSpPr>
          <p:spPr>
            <a:xfrm>
              <a:off x="6613072" y="2883843"/>
              <a:ext cx="304800" cy="304800"/>
            </a:xfrm>
            <a:prstGeom prst="rightArrow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Arrow: Right 15">
              <a:extLst>
                <a:ext uri="{FF2B5EF4-FFF2-40B4-BE49-F238E27FC236}">
                  <a16:creationId xmlns:a16="http://schemas.microsoft.com/office/drawing/2014/main" id="{582FDDD9-8116-4E1D-BC9D-B51E673591FE}"/>
                </a:ext>
              </a:extLst>
            </p:cNvPr>
            <p:cNvSpPr/>
            <p:nvPr/>
          </p:nvSpPr>
          <p:spPr>
            <a:xfrm rot="10800000">
              <a:off x="9602563" y="2895600"/>
              <a:ext cx="304800" cy="304800"/>
            </a:xfrm>
            <a:prstGeom prst="rightArrow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208B63FA-2A3F-4CC3-9BA8-1274E17A6D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0019" y="3214007"/>
            <a:ext cx="3684813" cy="232037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8" name="Arrow: Right 17">
            <a:extLst>
              <a:ext uri="{FF2B5EF4-FFF2-40B4-BE49-F238E27FC236}">
                <a16:creationId xmlns:a16="http://schemas.microsoft.com/office/drawing/2014/main" id="{22E00ABF-45AC-4077-8ED0-7419C232364E}"/>
              </a:ext>
            </a:extLst>
          </p:cNvPr>
          <p:cNvSpPr/>
          <p:nvPr/>
        </p:nvSpPr>
        <p:spPr>
          <a:xfrm>
            <a:off x="7042655" y="3595006"/>
            <a:ext cx="1135239" cy="1578769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309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430000" y="6362701"/>
            <a:ext cx="609599" cy="381001"/>
          </a:xfrm>
        </p:spPr>
        <p:txBody>
          <a:bodyPr/>
          <a:lstStyle/>
          <a:p>
            <a:pPr algn="ctr"/>
            <a:fld id="{B6F15528-21DE-4FAA-801E-634DDDAF4B2B}" type="slidenum">
              <a:rPr lang="en-US" sz="2400"/>
              <a:pPr algn="ctr"/>
              <a:t>51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381000"/>
            <a:ext cx="10972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/>
              <a:t>Sample Web Application Demo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244E3F8-A87C-48ED-AF85-5FE52FF46D70}"/>
              </a:ext>
            </a:extLst>
          </p:cNvPr>
          <p:cNvSpPr/>
          <p:nvPr/>
        </p:nvSpPr>
        <p:spPr>
          <a:xfrm>
            <a:off x="457200" y="1219200"/>
            <a:ext cx="111252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ym typeface="Wingdings" panose="05000000000000000000" pitchFamily="2" charset="2"/>
              </a:rPr>
              <a:t>Getting back to hi.html, and modifying our html code….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2BAEC9C-2433-4425-81BC-0A4CD2BAEE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112" y="1981200"/>
            <a:ext cx="11915775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049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430000" y="6362701"/>
            <a:ext cx="609599" cy="381001"/>
          </a:xfrm>
        </p:spPr>
        <p:txBody>
          <a:bodyPr/>
          <a:lstStyle/>
          <a:p>
            <a:pPr algn="ctr"/>
            <a:fld id="{B6F15528-21DE-4FAA-801E-634DDDAF4B2B}" type="slidenum">
              <a:rPr lang="en-US" sz="2400"/>
              <a:pPr algn="ctr"/>
              <a:t>52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381000"/>
            <a:ext cx="10972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/>
              <a:t>Sample Web Application Demo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244E3F8-A87C-48ED-AF85-5FE52FF46D70}"/>
              </a:ext>
            </a:extLst>
          </p:cNvPr>
          <p:cNvSpPr/>
          <p:nvPr/>
        </p:nvSpPr>
        <p:spPr>
          <a:xfrm>
            <a:off x="457200" y="1219200"/>
            <a:ext cx="111252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ym typeface="Wingdings" panose="05000000000000000000" pitchFamily="2" charset="2"/>
              </a:rPr>
              <a:t>Modifying the following code…. Then, refreshing the page.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B8D488-173D-4538-90A8-D3C5363F2D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209800"/>
            <a:ext cx="8010525" cy="32670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24AD55F-CDEC-4B34-BCDD-B7C6209DAD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3400" y="2264911"/>
            <a:ext cx="3790950" cy="315685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B03A255A-1D9B-4662-977B-7632D054E648}"/>
              </a:ext>
            </a:extLst>
          </p:cNvPr>
          <p:cNvSpPr/>
          <p:nvPr/>
        </p:nvSpPr>
        <p:spPr>
          <a:xfrm>
            <a:off x="6892219" y="3382226"/>
            <a:ext cx="1135239" cy="1578769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140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DA3733C-27B7-4A23-B4B4-964213EB58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4409"/>
          <a:stretch/>
        </p:blipFill>
        <p:spPr>
          <a:xfrm>
            <a:off x="593271" y="1872734"/>
            <a:ext cx="5197929" cy="4210050"/>
          </a:xfrm>
          <a:prstGeom prst="rect">
            <a:avLst/>
          </a:prstGeom>
        </p:spPr>
      </p:pic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430000" y="6362701"/>
            <a:ext cx="609599" cy="381001"/>
          </a:xfrm>
        </p:spPr>
        <p:txBody>
          <a:bodyPr/>
          <a:lstStyle/>
          <a:p>
            <a:pPr algn="ctr"/>
            <a:fld id="{B6F15528-21DE-4FAA-801E-634DDDAF4B2B}" type="slidenum">
              <a:rPr lang="en-US" sz="2400"/>
              <a:pPr algn="ctr"/>
              <a:t>53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381000"/>
            <a:ext cx="10972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/>
              <a:t>Sample Web Application Demo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244E3F8-A87C-48ED-AF85-5FE52FF46D70}"/>
              </a:ext>
            </a:extLst>
          </p:cNvPr>
          <p:cNvSpPr/>
          <p:nvPr/>
        </p:nvSpPr>
        <p:spPr>
          <a:xfrm>
            <a:off x="457200" y="1219200"/>
            <a:ext cx="111252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ym typeface="Wingdings" panose="05000000000000000000" pitchFamily="2" charset="2"/>
              </a:rPr>
              <a:t>Now, creating a table….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B03A255A-1D9B-4662-977B-7632D054E648}"/>
              </a:ext>
            </a:extLst>
          </p:cNvPr>
          <p:cNvSpPr/>
          <p:nvPr/>
        </p:nvSpPr>
        <p:spPr>
          <a:xfrm>
            <a:off x="5943600" y="3263176"/>
            <a:ext cx="1135239" cy="1578769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F1FF4FC-1C60-4F14-8E38-25E5984DB3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9403" y="1845520"/>
            <a:ext cx="4381500" cy="42646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04620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2F6A398-5E21-483E-BF2D-5C3F1F6DF1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6499" y="2287571"/>
            <a:ext cx="6253163" cy="393622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430000" y="6362701"/>
            <a:ext cx="609599" cy="381001"/>
          </a:xfrm>
        </p:spPr>
        <p:txBody>
          <a:bodyPr/>
          <a:lstStyle/>
          <a:p>
            <a:pPr algn="ctr"/>
            <a:fld id="{B6F15528-21DE-4FAA-801E-634DDDAF4B2B}" type="slidenum">
              <a:rPr lang="en-US" sz="2400"/>
              <a:pPr algn="ctr"/>
              <a:t>54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381000"/>
            <a:ext cx="10972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/>
              <a:t>Sample Web Application Demo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244E3F8-A87C-48ED-AF85-5FE52FF46D70}"/>
              </a:ext>
            </a:extLst>
          </p:cNvPr>
          <p:cNvSpPr/>
          <p:nvPr/>
        </p:nvSpPr>
        <p:spPr>
          <a:xfrm>
            <a:off x="457200" y="1219200"/>
            <a:ext cx="111252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ym typeface="Wingdings" panose="05000000000000000000" pitchFamily="2" charset="2"/>
              </a:rPr>
              <a:t>Changing a bit of style here and there….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F85C57-0615-477E-8E4C-669064865B0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6875"/>
          <a:stretch/>
        </p:blipFill>
        <p:spPr>
          <a:xfrm>
            <a:off x="609600" y="1855386"/>
            <a:ext cx="4800600" cy="4800600"/>
          </a:xfrm>
          <a:prstGeom prst="rect">
            <a:avLst/>
          </a:prstGeom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176DD1B3-3036-47E1-9B5C-7E1585F77CCB}"/>
              </a:ext>
            </a:extLst>
          </p:cNvPr>
          <p:cNvSpPr/>
          <p:nvPr/>
        </p:nvSpPr>
        <p:spPr>
          <a:xfrm>
            <a:off x="2582636" y="3077898"/>
            <a:ext cx="304800" cy="30480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55442CF9-97E6-42A6-8BC6-631D0082E28A}"/>
              </a:ext>
            </a:extLst>
          </p:cNvPr>
          <p:cNvSpPr/>
          <p:nvPr/>
        </p:nvSpPr>
        <p:spPr>
          <a:xfrm>
            <a:off x="2362200" y="4460974"/>
            <a:ext cx="304800" cy="30480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C18FAC61-4B3A-4479-84EC-ED4D93627424}"/>
              </a:ext>
            </a:extLst>
          </p:cNvPr>
          <p:cNvSpPr/>
          <p:nvPr/>
        </p:nvSpPr>
        <p:spPr>
          <a:xfrm>
            <a:off x="4579360" y="3922928"/>
            <a:ext cx="1135239" cy="1578769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324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430000" y="6362701"/>
            <a:ext cx="609599" cy="381001"/>
          </a:xfrm>
        </p:spPr>
        <p:txBody>
          <a:bodyPr/>
          <a:lstStyle/>
          <a:p>
            <a:pPr algn="ctr"/>
            <a:fld id="{B6F15528-21DE-4FAA-801E-634DDDAF4B2B}" type="slidenum">
              <a:rPr lang="en-US" sz="2400"/>
              <a:pPr algn="ctr"/>
              <a:t>55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381000"/>
            <a:ext cx="10972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/>
              <a:t>Sample Web Application Demo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244E3F8-A87C-48ED-AF85-5FE52FF46D70}"/>
              </a:ext>
            </a:extLst>
          </p:cNvPr>
          <p:cNvSpPr/>
          <p:nvPr/>
        </p:nvSpPr>
        <p:spPr>
          <a:xfrm>
            <a:off x="457200" y="1219200"/>
            <a:ext cx="111252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ym typeface="Wingdings" panose="05000000000000000000" pitchFamily="2" charset="2"/>
              </a:rPr>
              <a:t>Going to </a:t>
            </a:r>
            <a:r>
              <a:rPr lang="en-US" sz="2800" dirty="0" err="1">
                <a:sym typeface="Wingdings" panose="05000000000000000000" pitchFamily="2" charset="2"/>
              </a:rPr>
              <a:t>bootsrap</a:t>
            </a:r>
            <a:r>
              <a:rPr lang="en-US" sz="2800" dirty="0">
                <a:sym typeface="Wingdings" panose="05000000000000000000" pitchFamily="2" charset="2"/>
              </a:rPr>
              <a:t> and adding more frills to our website….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E4CE187-915F-4C06-BFD5-F2EB637778A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0000"/>
          <a:stretch/>
        </p:blipFill>
        <p:spPr>
          <a:xfrm>
            <a:off x="3352800" y="1885951"/>
            <a:ext cx="5334000" cy="46672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D98D222D-15DA-47C5-82AB-E29D0A144BED}"/>
              </a:ext>
            </a:extLst>
          </p:cNvPr>
          <p:cNvSpPr/>
          <p:nvPr/>
        </p:nvSpPr>
        <p:spPr>
          <a:xfrm>
            <a:off x="3924298" y="4384220"/>
            <a:ext cx="533400" cy="60960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2490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430000" y="6362701"/>
            <a:ext cx="609599" cy="381001"/>
          </a:xfrm>
        </p:spPr>
        <p:txBody>
          <a:bodyPr/>
          <a:lstStyle/>
          <a:p>
            <a:pPr algn="ctr"/>
            <a:fld id="{B6F15528-21DE-4FAA-801E-634DDDAF4B2B}" type="slidenum">
              <a:rPr lang="en-US" sz="2400"/>
              <a:pPr algn="ctr"/>
              <a:t>56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381000"/>
            <a:ext cx="10972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/>
              <a:t>Sample Web Application Demo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244E3F8-A87C-48ED-AF85-5FE52FF46D70}"/>
              </a:ext>
            </a:extLst>
          </p:cNvPr>
          <p:cNvSpPr/>
          <p:nvPr/>
        </p:nvSpPr>
        <p:spPr>
          <a:xfrm>
            <a:off x="457200" y="1219200"/>
            <a:ext cx="111252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ym typeface="Wingdings" panose="05000000000000000000" pitchFamily="2" charset="2"/>
              </a:rPr>
              <a:t>Adding the copied code to the hi.html as follows: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02023C-76F3-46E1-85B4-DF7F43F684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3679" y="1977799"/>
            <a:ext cx="8504642" cy="4357688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A33CB28F-A1BD-4B41-8E9A-E293A02889CF}"/>
              </a:ext>
            </a:extLst>
          </p:cNvPr>
          <p:cNvSpPr/>
          <p:nvPr/>
        </p:nvSpPr>
        <p:spPr>
          <a:xfrm>
            <a:off x="4876800" y="4038600"/>
            <a:ext cx="533400" cy="60960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0FDECAAC-BA58-4984-93C7-16070A6241DB}"/>
              </a:ext>
            </a:extLst>
          </p:cNvPr>
          <p:cNvSpPr/>
          <p:nvPr/>
        </p:nvSpPr>
        <p:spPr>
          <a:xfrm>
            <a:off x="2743200" y="4073979"/>
            <a:ext cx="533400" cy="60960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805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430000" y="6362701"/>
            <a:ext cx="609599" cy="381001"/>
          </a:xfrm>
        </p:spPr>
        <p:txBody>
          <a:bodyPr/>
          <a:lstStyle/>
          <a:p>
            <a:pPr algn="ctr"/>
            <a:fld id="{B6F15528-21DE-4FAA-801E-634DDDAF4B2B}" type="slidenum">
              <a:rPr lang="en-US" sz="2400"/>
              <a:pPr algn="ctr"/>
              <a:t>57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381000"/>
            <a:ext cx="10972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/>
              <a:t>Sample Web Application Demo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244E3F8-A87C-48ED-AF85-5FE52FF46D70}"/>
              </a:ext>
            </a:extLst>
          </p:cNvPr>
          <p:cNvSpPr/>
          <p:nvPr/>
        </p:nvSpPr>
        <p:spPr>
          <a:xfrm>
            <a:off x="457200" y="1219200"/>
            <a:ext cx="111252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ym typeface="Wingdings" panose="05000000000000000000" pitchFamily="2" charset="2"/>
              </a:rPr>
              <a:t>And, here is the result 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EDDBB2-4480-4380-A4E0-ECFF844EFCA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7500" b="40000"/>
          <a:stretch/>
        </p:blipFill>
        <p:spPr>
          <a:xfrm>
            <a:off x="6319157" y="2351586"/>
            <a:ext cx="5445578" cy="330626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2506867-95CD-4A4C-B58C-B5CB038B8A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886" y="2397654"/>
            <a:ext cx="5252387" cy="330626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841C4C52-EC9B-4A4A-886A-93E5AA512EB1}"/>
              </a:ext>
            </a:extLst>
          </p:cNvPr>
          <p:cNvSpPr/>
          <p:nvPr/>
        </p:nvSpPr>
        <p:spPr>
          <a:xfrm>
            <a:off x="5202968" y="3515041"/>
            <a:ext cx="1135239" cy="1578769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825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430000" y="6362701"/>
            <a:ext cx="609599" cy="381001"/>
          </a:xfrm>
        </p:spPr>
        <p:txBody>
          <a:bodyPr/>
          <a:lstStyle/>
          <a:p>
            <a:pPr algn="ctr"/>
            <a:fld id="{B6F15528-21DE-4FAA-801E-634DDDAF4B2B}" type="slidenum">
              <a:rPr lang="en-US" sz="2400"/>
              <a:pPr algn="ctr"/>
              <a:t>58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381000"/>
            <a:ext cx="10972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/>
              <a:t>Just a bit of Flask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244E3F8-A87C-48ED-AF85-5FE52FF46D70}"/>
              </a:ext>
            </a:extLst>
          </p:cNvPr>
          <p:cNvSpPr/>
          <p:nvPr/>
        </p:nvSpPr>
        <p:spPr>
          <a:xfrm>
            <a:off x="457200" y="1219200"/>
            <a:ext cx="1112520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ym typeface="Wingdings" panose="05000000000000000000" pitchFamily="2" charset="2"/>
              </a:rPr>
              <a:t>How about watching these quick videos?</a:t>
            </a:r>
          </a:p>
          <a:p>
            <a:endParaRPr lang="en-US" sz="2800" dirty="0">
              <a:sym typeface="Wingdings" panose="05000000000000000000" pitchFamily="2" charset="2"/>
              <a:hlinkClick r:id="rId3"/>
            </a:endParaRPr>
          </a:p>
          <a:p>
            <a:r>
              <a:rPr lang="en-US" sz="2800" dirty="0">
                <a:sym typeface="Wingdings" panose="05000000000000000000" pitchFamily="2" charset="2"/>
                <a:hlinkClick r:id="rId3"/>
              </a:rPr>
              <a:t>https://www.youtube.com/watch?v=F7AK-WzpYdY</a:t>
            </a:r>
            <a:endParaRPr lang="en-US" sz="2800" dirty="0">
              <a:sym typeface="Wingdings" panose="05000000000000000000" pitchFamily="2" charset="2"/>
            </a:endParaRPr>
          </a:p>
          <a:p>
            <a:r>
              <a:rPr lang="en-US" sz="2800" dirty="0">
                <a:sym typeface="Wingdings" panose="05000000000000000000" pitchFamily="2" charset="2"/>
                <a:hlinkClick r:id="rId4"/>
              </a:rPr>
              <a:t>https://www.youtube.com/watch?v=mqhxxeeTbu0</a:t>
            </a:r>
            <a:endParaRPr lang="en-US" sz="2800" dirty="0">
              <a:sym typeface="Wingdings" panose="05000000000000000000" pitchFamily="2" charset="2"/>
            </a:endParaRPr>
          </a:p>
          <a:p>
            <a:r>
              <a:rPr lang="en-US" sz="2800" dirty="0">
                <a:sym typeface="Wingdings" panose="05000000000000000000" pitchFamily="2" charset="2"/>
                <a:hlinkClick r:id="rId5"/>
              </a:rPr>
              <a:t>https://www.youtube.com/watch?v=6plVs_ytIH8</a:t>
            </a:r>
            <a:endParaRPr lang="en-US" sz="2800" dirty="0">
              <a:sym typeface="Wingdings" panose="05000000000000000000" pitchFamily="2" charset="2"/>
            </a:endParaRPr>
          </a:p>
          <a:p>
            <a:endParaRPr lang="en-US" sz="2800" dirty="0">
              <a:sym typeface="Wingdings" panose="05000000000000000000" pitchFamily="2" charset="2"/>
            </a:endParaRPr>
          </a:p>
        </p:txBody>
      </p:sp>
      <p:pic>
        <p:nvPicPr>
          <p:cNvPr id="7170" name="Picture 2" descr="Building a simple REST API with Python and Flask | by Onejohi | Medium">
            <a:extLst>
              <a:ext uri="{FF2B5EF4-FFF2-40B4-BE49-F238E27FC236}">
                <a16:creationId xmlns:a16="http://schemas.microsoft.com/office/drawing/2014/main" id="{CCD55638-1323-40F1-B348-0C0D5E8C23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423" y="3780876"/>
            <a:ext cx="4788354" cy="2681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2620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430000" y="6362701"/>
            <a:ext cx="609599" cy="381001"/>
          </a:xfrm>
        </p:spPr>
        <p:txBody>
          <a:bodyPr/>
          <a:lstStyle/>
          <a:p>
            <a:pPr algn="ctr"/>
            <a:fld id="{B6F15528-21DE-4FAA-801E-634DDDAF4B2B}" type="slidenum">
              <a:rPr lang="en-US" sz="2400"/>
              <a:pPr algn="ctr"/>
              <a:t>59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381000"/>
            <a:ext cx="10972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/>
              <a:t>What is REST API?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244E3F8-A87C-48ED-AF85-5FE52FF46D70}"/>
              </a:ext>
            </a:extLst>
          </p:cNvPr>
          <p:cNvSpPr/>
          <p:nvPr/>
        </p:nvSpPr>
        <p:spPr>
          <a:xfrm>
            <a:off x="457200" y="1219200"/>
            <a:ext cx="111252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ym typeface="Wingdings" panose="05000000000000000000" pitchFamily="2" charset="2"/>
              </a:rPr>
              <a:t>How about watching a video about REST API?</a:t>
            </a:r>
          </a:p>
          <a:p>
            <a:r>
              <a:rPr lang="en-US" sz="2800" dirty="0">
                <a:sym typeface="Wingdings" panose="05000000000000000000" pitchFamily="2" charset="2"/>
                <a:hlinkClick r:id="rId3"/>
              </a:rPr>
              <a:t>https://www.youtube.com/watch?v=SLwpqD8n3d0</a:t>
            </a:r>
            <a:endParaRPr lang="en-US" sz="2800" dirty="0">
              <a:sym typeface="Wingdings" panose="05000000000000000000" pitchFamily="2" charset="2"/>
            </a:endParaRPr>
          </a:p>
          <a:p>
            <a:endParaRPr lang="en-US" sz="2800" dirty="0">
              <a:sym typeface="Wingdings" panose="05000000000000000000" pitchFamily="2" charset="2"/>
            </a:endParaRPr>
          </a:p>
        </p:txBody>
      </p:sp>
      <p:pic>
        <p:nvPicPr>
          <p:cNvPr id="11266" name="Picture 2" descr="What Is REST API and How It Differs From Other Types? | AppMaster">
            <a:extLst>
              <a:ext uri="{FF2B5EF4-FFF2-40B4-BE49-F238E27FC236}">
                <a16:creationId xmlns:a16="http://schemas.microsoft.com/office/drawing/2014/main" id="{D43FB577-B564-481A-B8FF-8A14773096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8300" y="2416140"/>
            <a:ext cx="8915400" cy="3941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0072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430000" y="6362701"/>
            <a:ext cx="609599" cy="381001"/>
          </a:xfrm>
        </p:spPr>
        <p:txBody>
          <a:bodyPr/>
          <a:lstStyle/>
          <a:p>
            <a:pPr algn="ctr"/>
            <a:fld id="{B6F15528-21DE-4FAA-801E-634DDDAF4B2B}" type="slidenum">
              <a:rPr lang="en-US" sz="2400"/>
              <a:pPr algn="ctr"/>
              <a:t>6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381000"/>
            <a:ext cx="10972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/>
              <a:t>Python and Django</a:t>
            </a:r>
          </a:p>
        </p:txBody>
      </p:sp>
      <p:sp>
        <p:nvSpPr>
          <p:cNvPr id="7" name="Rectangle 6"/>
          <p:cNvSpPr/>
          <p:nvPr/>
        </p:nvSpPr>
        <p:spPr>
          <a:xfrm>
            <a:off x="457200" y="1219200"/>
            <a:ext cx="1127760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Purely written in Python &amp; Fast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Fully loaded with all the required tools to create a website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Very Secure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AF37D1-590D-46C9-9AF9-75EED261C1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7059" y="2495196"/>
            <a:ext cx="5497881" cy="3856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368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 rot="16200000">
            <a:off x="10020303" y="6362701"/>
            <a:ext cx="609599" cy="381001"/>
          </a:xfrm>
        </p:spPr>
        <p:txBody>
          <a:bodyPr/>
          <a:lstStyle/>
          <a:p>
            <a:fld id="{B6F15528-21DE-4FAA-801E-634DDDAF4B2B}" type="slidenum">
              <a:rPr lang="en-US" sz="2400"/>
              <a:pPr/>
              <a:t>60</a:t>
            </a:fld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4419601" y="762001"/>
            <a:ext cx="352312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8000" dirty="0">
                <a:latin typeface="Edwardian Script ITC" panose="030303020407070D0804" pitchFamily="66" charset="0"/>
              </a:rPr>
              <a:t>Thank you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6545" y="2286001"/>
            <a:ext cx="3098430" cy="358891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7121620" y="2895600"/>
            <a:ext cx="1447800" cy="6096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Question?</a:t>
            </a:r>
          </a:p>
        </p:txBody>
      </p:sp>
      <p:sp>
        <p:nvSpPr>
          <p:cNvPr id="7" name="Rectangle 6"/>
          <p:cNvSpPr/>
          <p:nvPr/>
        </p:nvSpPr>
        <p:spPr>
          <a:xfrm>
            <a:off x="6054820" y="4533900"/>
            <a:ext cx="1447800" cy="6096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To be</a:t>
            </a:r>
          </a:p>
        </p:txBody>
      </p:sp>
      <p:sp>
        <p:nvSpPr>
          <p:cNvPr id="9" name="Rectangle 8"/>
          <p:cNvSpPr/>
          <p:nvPr/>
        </p:nvSpPr>
        <p:spPr>
          <a:xfrm>
            <a:off x="8327655" y="4533900"/>
            <a:ext cx="1447800" cy="6096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Not to be</a:t>
            </a:r>
          </a:p>
        </p:txBody>
      </p:sp>
      <p:cxnSp>
        <p:nvCxnSpPr>
          <p:cNvPr id="5" name="Elbow Connector 4"/>
          <p:cNvCxnSpPr>
            <a:stCxn id="3" idx="2"/>
            <a:endCxn id="9" idx="0"/>
          </p:cNvCxnSpPr>
          <p:nvPr/>
        </p:nvCxnSpPr>
        <p:spPr>
          <a:xfrm rot="16200000" flipH="1">
            <a:off x="7934187" y="3416533"/>
            <a:ext cx="1028700" cy="120603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Elbow Connector 12"/>
          <p:cNvCxnSpPr>
            <a:stCxn id="3" idx="2"/>
            <a:endCxn id="7" idx="0"/>
          </p:cNvCxnSpPr>
          <p:nvPr/>
        </p:nvCxnSpPr>
        <p:spPr>
          <a:xfrm rot="5400000">
            <a:off x="6797770" y="3486150"/>
            <a:ext cx="1028700" cy="10668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5977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430000" y="6362701"/>
            <a:ext cx="609599" cy="381001"/>
          </a:xfrm>
        </p:spPr>
        <p:txBody>
          <a:bodyPr/>
          <a:lstStyle/>
          <a:p>
            <a:pPr algn="ctr"/>
            <a:fld id="{B6F15528-21DE-4FAA-801E-634DDDAF4B2B}" type="slidenum">
              <a:rPr lang="en-US" sz="2400"/>
              <a:pPr algn="ctr"/>
              <a:t>7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381000"/>
            <a:ext cx="10972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/>
              <a:t>Django Installation for PyCharm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9306723-F1EB-44D1-A547-71832E4B15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2056" y="1254652"/>
            <a:ext cx="9463088" cy="5108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855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430000" y="6362701"/>
            <a:ext cx="609599" cy="381001"/>
          </a:xfrm>
        </p:spPr>
        <p:txBody>
          <a:bodyPr/>
          <a:lstStyle/>
          <a:p>
            <a:pPr algn="ctr"/>
            <a:fld id="{B6F15528-21DE-4FAA-801E-634DDDAF4B2B}" type="slidenum">
              <a:rPr lang="en-US" sz="2400"/>
              <a:pPr algn="ctr"/>
              <a:t>8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381000"/>
            <a:ext cx="10972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/>
              <a:t>Django Installation for PyCharm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5EE0CF-920B-4025-9FDC-2B1FB6549D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0" y="1462747"/>
            <a:ext cx="9220200" cy="5006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0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430000" y="6362701"/>
            <a:ext cx="609599" cy="381001"/>
          </a:xfrm>
        </p:spPr>
        <p:txBody>
          <a:bodyPr/>
          <a:lstStyle/>
          <a:p>
            <a:pPr algn="ctr"/>
            <a:fld id="{B6F15528-21DE-4FAA-801E-634DDDAF4B2B}" type="slidenum">
              <a:rPr lang="en-US" sz="2400"/>
              <a:pPr algn="ctr"/>
              <a:t>9</a:t>
            </a:fld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457200" y="381000"/>
            <a:ext cx="10972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/>
              <a:t>Django Installation for PyCharm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AC9F48D-65FD-4248-81FA-BC34904397E7}"/>
              </a:ext>
            </a:extLst>
          </p:cNvPr>
          <p:cNvSpPr/>
          <p:nvPr/>
        </p:nvSpPr>
        <p:spPr>
          <a:xfrm>
            <a:off x="457200" y="1219200"/>
            <a:ext cx="111252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Advanced system settings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4F61CC-8914-4BBB-B106-5AB9FDEAC5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600" y="1742420"/>
            <a:ext cx="4009108" cy="4636961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43752345-8D86-4B9B-9E3E-FB01842EE449}"/>
              </a:ext>
            </a:extLst>
          </p:cNvPr>
          <p:cNvSpPr/>
          <p:nvPr/>
        </p:nvSpPr>
        <p:spPr>
          <a:xfrm>
            <a:off x="5562600" y="5304064"/>
            <a:ext cx="533400" cy="60960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07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8954</TotalTime>
  <Words>2200</Words>
  <Application>Microsoft Office PowerPoint</Application>
  <PresentationFormat>Widescreen</PresentationFormat>
  <Paragraphs>355</Paragraphs>
  <Slides>60</Slides>
  <Notes>60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7" baseType="lpstr">
      <vt:lpstr>Arial</vt:lpstr>
      <vt:lpstr>Arial</vt:lpstr>
      <vt:lpstr>Calibri</vt:lpstr>
      <vt:lpstr>Consolas</vt:lpstr>
      <vt:lpstr>Edwardian Script ITC</vt:lpstr>
      <vt:lpstr>Roboto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Developer</dc:creator>
  <cp:lastModifiedBy>S.M.Reza Dibaj</cp:lastModifiedBy>
  <cp:revision>450</cp:revision>
  <dcterms:created xsi:type="dcterms:W3CDTF">2006-08-16T00:00:00Z</dcterms:created>
  <dcterms:modified xsi:type="dcterms:W3CDTF">2022-04-12T06:30:59Z</dcterms:modified>
</cp:coreProperties>
</file>